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304" r:id="rId5"/>
    <p:sldId id="260" r:id="rId6"/>
    <p:sldId id="261" r:id="rId7"/>
    <p:sldId id="288" r:id="rId8"/>
    <p:sldId id="289" r:id="rId9"/>
    <p:sldId id="286" r:id="rId10"/>
    <p:sldId id="26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91" r:id="rId19"/>
    <p:sldId id="302" r:id="rId20"/>
    <p:sldId id="294" r:id="rId21"/>
    <p:sldId id="295" r:id="rId22"/>
    <p:sldId id="287" r:id="rId23"/>
    <p:sldId id="281" r:id="rId24"/>
    <p:sldId id="303" r:id="rId25"/>
    <p:sldId id="293" r:id="rId26"/>
    <p:sldId id="285" r:id="rId27"/>
    <p:sldId id="280" r:id="rId28"/>
    <p:sldId id="284" r:id="rId29"/>
    <p:sldId id="30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4CAB2-6DFC-4F72-8940-DECC0F25CBC4}" type="datetimeFigureOut">
              <a:rPr lang="pt-BR" smtClean="0"/>
              <a:pPr/>
              <a:t>17/05/2016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30744-E7EA-42B5-B68C-103F7E04978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4212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3874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886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3674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812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9297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9297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9297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9297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9297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9297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EB77DC-27C6-4DE0-878B-350DBF9109D7}" type="slidenum">
              <a:rPr lang="pt-BR" altLang="pt-BR"/>
              <a:pPr/>
              <a:t>23</a:t>
            </a:fld>
            <a:endParaRPr lang="pt-BR" altLang="pt-BR" dirty="0"/>
          </a:p>
        </p:txBody>
      </p:sp>
      <p:sp>
        <p:nvSpPr>
          <p:cNvPr id="125953" name="Text Box 1"/>
          <p:cNvSpPr txBox="1">
            <a:spLocks noChangeArrowheads="1"/>
          </p:cNvSpPr>
          <p:nvPr/>
        </p:nvSpPr>
        <p:spPr bwMode="auto">
          <a:xfrm>
            <a:off x="3846513" y="9426575"/>
            <a:ext cx="292258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880" tIns="46440" rIns="92880" bIns="4644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8DCA5FA0-F68D-4CFE-BAE8-4FB31D998701}" type="slidenum">
              <a:rPr lang="pt-BR" altLang="pt-BR"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>
                <a:buClrTx/>
                <a:buFontTx/>
                <a:buNone/>
              </a:pPr>
              <a:t>23</a:t>
            </a:fld>
            <a:endParaRPr lang="pt-BR" altLang="pt-BR" sz="1200" dirty="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259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="" xmlns:p14="http://schemas.microsoft.com/office/powerpoint/2010/main" val="299271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1821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EB77DC-27C6-4DE0-878B-350DBF9109D7}" type="slidenum">
              <a:rPr lang="pt-BR" altLang="pt-BR"/>
              <a:pPr/>
              <a:t>24</a:t>
            </a:fld>
            <a:endParaRPr lang="pt-BR" altLang="pt-BR" dirty="0"/>
          </a:p>
        </p:txBody>
      </p:sp>
      <p:sp>
        <p:nvSpPr>
          <p:cNvPr id="125953" name="Text Box 1"/>
          <p:cNvSpPr txBox="1">
            <a:spLocks noChangeArrowheads="1"/>
          </p:cNvSpPr>
          <p:nvPr/>
        </p:nvSpPr>
        <p:spPr bwMode="auto">
          <a:xfrm>
            <a:off x="3846513" y="9426575"/>
            <a:ext cx="292258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880" tIns="46440" rIns="92880" bIns="4644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8DCA5FA0-F68D-4CFE-BAE8-4FB31D998701}" type="slidenum">
              <a:rPr lang="pt-BR" altLang="pt-BR"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>
                <a:buClrTx/>
                <a:buFontTx/>
                <a:buNone/>
              </a:pPr>
              <a:t>24</a:t>
            </a:fld>
            <a:endParaRPr lang="pt-BR" altLang="pt-BR" sz="1200" dirty="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259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="" xmlns:p14="http://schemas.microsoft.com/office/powerpoint/2010/main" val="29927170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EB77DC-27C6-4DE0-878B-350DBF9109D7}" type="slidenum">
              <a:rPr lang="pt-BR" altLang="pt-BR"/>
              <a:pPr/>
              <a:t>25</a:t>
            </a:fld>
            <a:endParaRPr lang="pt-BR" altLang="pt-BR" dirty="0"/>
          </a:p>
        </p:txBody>
      </p:sp>
      <p:sp>
        <p:nvSpPr>
          <p:cNvPr id="125953" name="Text Box 1"/>
          <p:cNvSpPr txBox="1">
            <a:spLocks noChangeArrowheads="1"/>
          </p:cNvSpPr>
          <p:nvPr/>
        </p:nvSpPr>
        <p:spPr bwMode="auto">
          <a:xfrm>
            <a:off x="3846513" y="9426575"/>
            <a:ext cx="292258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880" tIns="46440" rIns="92880" bIns="4644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8DCA5FA0-F68D-4CFE-BAE8-4FB31D998701}" type="slidenum">
              <a:rPr lang="pt-BR" altLang="pt-BR"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>
                <a:buClrTx/>
                <a:buFontTx/>
                <a:buNone/>
              </a:pPr>
              <a:t>25</a:t>
            </a:fld>
            <a:endParaRPr lang="pt-BR" altLang="pt-BR" sz="1200" dirty="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259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="" xmlns:p14="http://schemas.microsoft.com/office/powerpoint/2010/main" val="34260588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EB77DC-27C6-4DE0-878B-350DBF9109D7}" type="slidenum">
              <a:rPr lang="pt-BR" altLang="pt-BR"/>
              <a:pPr/>
              <a:t>26</a:t>
            </a:fld>
            <a:endParaRPr lang="pt-BR" altLang="pt-BR" dirty="0"/>
          </a:p>
        </p:txBody>
      </p:sp>
      <p:sp>
        <p:nvSpPr>
          <p:cNvPr id="125953" name="Text Box 1"/>
          <p:cNvSpPr txBox="1">
            <a:spLocks noChangeArrowheads="1"/>
          </p:cNvSpPr>
          <p:nvPr/>
        </p:nvSpPr>
        <p:spPr bwMode="auto">
          <a:xfrm>
            <a:off x="3846513" y="9426575"/>
            <a:ext cx="292258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880" tIns="46440" rIns="92880" bIns="4644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8DCA5FA0-F68D-4CFE-BAE8-4FB31D998701}" type="slidenum">
              <a:rPr lang="pt-BR" altLang="pt-BR"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>
                <a:buClrTx/>
                <a:buFontTx/>
                <a:buNone/>
              </a:pPr>
              <a:t>26</a:t>
            </a:fld>
            <a:endParaRPr lang="pt-BR" altLang="pt-BR" sz="1200" dirty="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259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="" xmlns:p14="http://schemas.microsoft.com/office/powerpoint/2010/main" val="3426058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C4D5F1-BBCD-4990-8A11-0E499F5780E0}" type="slidenum">
              <a:rPr lang="pt-BR" altLang="pt-BR"/>
              <a:pPr/>
              <a:t>27</a:t>
            </a:fld>
            <a:endParaRPr lang="pt-BR" altLang="pt-BR" dirty="0"/>
          </a:p>
        </p:txBody>
      </p:sp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35537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4875" y="4714875"/>
            <a:ext cx="4957763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="" xmlns:p14="http://schemas.microsoft.com/office/powerpoint/2010/main" val="31784073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CBCD76-540E-48BA-BD7A-E4AD355313A2}" type="slidenum">
              <a:rPr lang="pt-BR" altLang="pt-BR"/>
              <a:pPr/>
              <a:t>28</a:t>
            </a:fld>
            <a:endParaRPr lang="pt-BR" altLang="pt-BR" dirty="0"/>
          </a:p>
        </p:txBody>
      </p:sp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3846513" y="9426575"/>
            <a:ext cx="292258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880" tIns="46440" rIns="92880" bIns="4644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71E57C3E-4803-408A-8F50-590C89B47965}" type="slidenum">
              <a:rPr lang="pt-BR" altLang="pt-BR"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>
                <a:buClrTx/>
                <a:buFontTx/>
                <a:buNone/>
              </a:pPr>
              <a:t>28</a:t>
            </a:fld>
            <a:endParaRPr lang="pt-BR" altLang="pt-BR" sz="1200" dirty="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290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="" xmlns:p14="http://schemas.microsoft.com/office/powerpoint/2010/main" val="24874972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CBCD76-540E-48BA-BD7A-E4AD355313A2}" type="slidenum">
              <a:rPr lang="pt-BR" altLang="pt-BR"/>
              <a:pPr/>
              <a:t>29</a:t>
            </a:fld>
            <a:endParaRPr lang="pt-BR" altLang="pt-BR" dirty="0"/>
          </a:p>
        </p:txBody>
      </p:sp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3846513" y="9426575"/>
            <a:ext cx="292258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880" tIns="46440" rIns="92880" bIns="4644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71E57C3E-4803-408A-8F50-590C89B47965}" type="slidenum">
              <a:rPr lang="pt-BR" altLang="pt-BR"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>
                <a:buClrTx/>
                <a:buFontTx/>
                <a:buNone/>
              </a:pPr>
              <a:t>29</a:t>
            </a:fld>
            <a:endParaRPr lang="pt-BR" altLang="pt-BR" sz="1200" dirty="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290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="" xmlns:p14="http://schemas.microsoft.com/office/powerpoint/2010/main" val="2487497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1821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182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434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434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0595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 dirty="0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2562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ts val="1125"/>
              </a:spcBef>
            </a:pPr>
            <a:endParaRPr lang="pt-BR" altLang="pt-BR" sz="1800" b="1">
              <a:solidFill>
                <a:schemeClr val="bg1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812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9623" y="520262"/>
            <a:ext cx="11257004" cy="2286429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A Importância do Trabalho Integrado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27" y="3610730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</a:rPr>
              <a:t>O Conselho Tutelar e o </a:t>
            </a:r>
            <a:r>
              <a:rPr lang="pt-BR" sz="4000" b="1" dirty="0" smtClean="0">
                <a:solidFill>
                  <a:srgbClr val="C00000"/>
                </a:solidFill>
              </a:rPr>
              <a:t>CMDCA</a:t>
            </a:r>
            <a:endParaRPr lang="pt-B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542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981199" y="277814"/>
            <a:ext cx="954339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rgbClr val="C00000"/>
                </a:solidFill>
                <a:latin typeface="Bookman Old Style" panose="02050604050505020204" pitchFamily="18" charset="0"/>
              </a:rPr>
              <a:t>FMDCA – Fundo Municipal dos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rgbClr val="C00000"/>
                </a:solidFill>
                <a:latin typeface="Bookman Old Style" panose="02050604050505020204" pitchFamily="18" charset="0"/>
              </a:rPr>
              <a:t>Direitos da Criança e Adolescente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81199" y="1916113"/>
            <a:ext cx="9794789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2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É um fundo gerido pelo CMDCA mas liberado pela Prefeitura;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altLang="pt-BR" sz="2200" b="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2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Advém de doações e destinações de imposto de renda, de pessoas físicas e jurídicas;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endParaRPr lang="pt-BR" altLang="pt-BR" sz="2200" b="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2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Pode ser disponibilizado para entidades governamentais e não governamentais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altLang="pt-BR" sz="2200" b="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2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Não pode ser utilizado para manutenção do CMDCA e do CT, reforma, construção, política básica.</a:t>
            </a:r>
          </a:p>
          <a:p>
            <a:pPr algn="just" eaLnBrk="1" hangingPunct="1">
              <a:spcBef>
                <a:spcPts val="625"/>
              </a:spcBef>
              <a:buSzPct val="65000"/>
            </a:pPr>
            <a:endParaRPr lang="pt-BR" altLang="pt-BR" sz="2200" b="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7529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452661" y="3286125"/>
            <a:ext cx="92453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5400" dirty="0">
                <a:ln w="28575">
                  <a:solidFill>
                    <a:srgbClr val="FF6600"/>
                  </a:solidFill>
                  <a:prstDash val="solid"/>
                  <a:miter lim="800000"/>
                </a:ln>
                <a:solidFill>
                  <a:schemeClr val="accent1"/>
                </a:solidFill>
                <a:ea typeface="SimSun" charset="-122"/>
              </a:rPr>
              <a:t>CONSELHOS  TUTELARES !!</a:t>
            </a:r>
          </a:p>
        </p:txBody>
      </p:sp>
    </p:spTree>
    <p:extLst>
      <p:ext uri="{BB962C8B-B14F-4D97-AF65-F5344CB8AC3E}">
        <p14:creationId xmlns="" xmlns:p14="http://schemas.microsoft.com/office/powerpoint/2010/main" val="563421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981200" y="277815"/>
            <a:ext cx="8229600" cy="77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O que é o Conselho Tutelar?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981199" y="1403131"/>
            <a:ext cx="9874469" cy="47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    O Conselho Tutelar é órgão PERMANENTE e AUTÔNOMO, NÃO JURISDICIONAL, 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pt-BR" altLang="pt-BR" sz="20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    Encarregado de </a:t>
            </a:r>
            <a:r>
              <a:rPr lang="pt-BR" altLang="pt-BR" sz="20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zelar</a:t>
            </a: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 pelo cumprimento dos direitos da criança e do adolescente (Art. 131 – ECA), </a:t>
            </a:r>
            <a:r>
              <a:rPr lang="pt-BR" altLang="pt-BR" sz="20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fiscalizar</a:t>
            </a: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 a política de atendimento, </a:t>
            </a:r>
            <a:r>
              <a:rPr lang="pt-BR" altLang="pt-BR" sz="20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requisitar</a:t>
            </a: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 serviços públicos e </a:t>
            </a:r>
            <a:r>
              <a:rPr lang="pt-BR" altLang="pt-BR" sz="20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acionar</a:t>
            </a: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 a justiça quando necessário, além de </a:t>
            </a:r>
            <a:r>
              <a:rPr lang="pt-BR" altLang="pt-BR" sz="20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aplicar medidas</a:t>
            </a:r>
            <a:r>
              <a:rPr lang="pt-BR" altLang="pt-BR" sz="2000" b="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de proteção específicas as crianças e adolescentes e as pertinentes aos pais.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pt-BR" altLang="pt-BR" sz="20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  Órgão permanente – Solidez amparada na Lei;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pt-BR" altLang="pt-BR" sz="20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  Autônomo – Autonomia no desempenho das atribuições;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pt-BR" altLang="pt-BR" sz="20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t-BR" altLang="pt-BR" sz="2000" b="0" dirty="0">
                <a:solidFill>
                  <a:schemeClr val="tx1"/>
                </a:solidFill>
                <a:latin typeface="Bookman Old Style" panose="02050604050505020204" pitchFamily="18" charset="0"/>
              </a:rPr>
              <a:t>  Não Jurisdicional – Não integrante do Poder Judiciário.</a:t>
            </a:r>
            <a:endParaRPr lang="pt-BR" altLang="pt-BR" sz="16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45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Atribuições do Conselho Tutelar?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Retângulo 4"/>
          <p:cNvSpPr>
            <a:spLocks noChangeArrowheads="1"/>
          </p:cNvSpPr>
          <p:nvPr/>
        </p:nvSpPr>
        <p:spPr bwMode="auto">
          <a:xfrm>
            <a:off x="1952626" y="1928814"/>
            <a:ext cx="8429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Art. 136 ECA. São atribuições do Conselho Tutelar:</a:t>
            </a:r>
          </a:p>
          <a:p>
            <a:pPr algn="just"/>
            <a:endParaRPr lang="pt-BR" altLang="pt-BR" sz="2000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 - atender as crianças e adolescentes nas hipóteses previstas nos </a:t>
            </a:r>
            <a:r>
              <a:rPr lang="pt-BR" altLang="pt-BR" sz="2000" dirty="0" err="1">
                <a:latin typeface="Bookman Old Style" panose="02050604050505020204" pitchFamily="18" charset="0"/>
              </a:rPr>
              <a:t>arts</a:t>
            </a:r>
            <a:r>
              <a:rPr lang="pt-BR" altLang="pt-BR" sz="2000" dirty="0">
                <a:latin typeface="Bookman Old Style" panose="02050604050505020204" pitchFamily="18" charset="0"/>
              </a:rPr>
              <a:t>. 98 e 105, aplicando as medidas previstas no art. 101, I a VII;</a:t>
            </a:r>
          </a:p>
          <a:p>
            <a:pPr algn="just"/>
            <a:endParaRPr lang="pt-BR" altLang="pt-BR" sz="2000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II - atender e </a:t>
            </a:r>
            <a:r>
              <a:rPr lang="pt-BR" altLang="pt-BR" sz="2000" b="1" dirty="0">
                <a:latin typeface="Bookman Old Style" panose="02050604050505020204" pitchFamily="18" charset="0"/>
              </a:rPr>
              <a:t>aconselhar os pais </a:t>
            </a:r>
            <a:r>
              <a:rPr lang="pt-BR" altLang="pt-BR" sz="2000" dirty="0">
                <a:latin typeface="Bookman Old Style" panose="02050604050505020204" pitchFamily="18" charset="0"/>
              </a:rPr>
              <a:t>ou responsável, aplicando as medidas previstas no art. 129, I a VII;</a:t>
            </a:r>
          </a:p>
          <a:p>
            <a:pPr algn="just"/>
            <a:endParaRPr lang="pt-BR" altLang="pt-BR" sz="2000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III - promover a </a:t>
            </a:r>
            <a:r>
              <a:rPr lang="pt-BR" altLang="pt-BR" sz="2000" b="1" dirty="0">
                <a:latin typeface="Bookman Old Style" panose="02050604050505020204" pitchFamily="18" charset="0"/>
              </a:rPr>
              <a:t>execução de suas decisões</a:t>
            </a:r>
            <a:r>
              <a:rPr lang="pt-BR" altLang="pt-BR" sz="2000" dirty="0">
                <a:latin typeface="Bookman Old Style" panose="02050604050505020204" pitchFamily="18" charset="0"/>
              </a:rPr>
              <a:t>, podendo para tanto:</a:t>
            </a:r>
          </a:p>
          <a:p>
            <a:pPr algn="just"/>
            <a:endParaRPr lang="pt-BR" altLang="pt-BR" sz="2000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       a) </a:t>
            </a:r>
            <a:r>
              <a:rPr lang="pt-BR" altLang="pt-BR" sz="2000" b="1" dirty="0">
                <a:latin typeface="Bookman Old Style" panose="02050604050505020204" pitchFamily="18" charset="0"/>
              </a:rPr>
              <a:t>requisitar serviços públicos</a:t>
            </a:r>
            <a:r>
              <a:rPr lang="pt-BR" altLang="pt-BR" sz="2000" dirty="0">
                <a:latin typeface="Bookman Old Style" panose="02050604050505020204" pitchFamily="18" charset="0"/>
              </a:rPr>
              <a:t> nas áreas de saúde, educação, serviço     social, previdência, trabalho e segurança;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        b) representar junto à autoridade judiciária nos casos de </a:t>
            </a:r>
            <a:r>
              <a:rPr lang="pt-BR" altLang="pt-BR" sz="2000" b="1" dirty="0">
                <a:latin typeface="Bookman Old Style" panose="02050604050505020204" pitchFamily="18" charset="0"/>
              </a:rPr>
              <a:t>descumprimento injustificado de suas deliberações</a:t>
            </a:r>
            <a:r>
              <a:rPr lang="pt-BR" altLang="pt-BR" sz="2000" i="1" dirty="0"/>
              <a:t>.</a:t>
            </a:r>
            <a:endParaRPr lang="pt-BR" alt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321303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Atribuições do Conselho Tutelar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Retângulo 4"/>
          <p:cNvSpPr>
            <a:spLocks noChangeArrowheads="1"/>
          </p:cNvSpPr>
          <p:nvPr/>
        </p:nvSpPr>
        <p:spPr bwMode="auto">
          <a:xfrm>
            <a:off x="1952626" y="1928814"/>
            <a:ext cx="84296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Art. 136 ECA. São atribuições do Conselho Tutelar: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IV - encaminhar ao </a:t>
            </a:r>
            <a:r>
              <a:rPr lang="pt-BR" altLang="pt-BR" b="1" dirty="0">
                <a:latin typeface="Bookman Old Style" panose="02050604050505020204" pitchFamily="18" charset="0"/>
              </a:rPr>
              <a:t>Ministério Público notícia de fato</a:t>
            </a:r>
            <a:r>
              <a:rPr lang="pt-BR" altLang="pt-BR" dirty="0">
                <a:latin typeface="Bookman Old Style" panose="02050604050505020204" pitchFamily="18" charset="0"/>
              </a:rPr>
              <a:t> que constitua infração administrativa ou penal contra os direitos da criança ou adolescente;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V - encaminhar à autoridade judiciária os casos de sua competência;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VI - providenciar a medida estabelecida pela autoridade judiciária, dentre as previstas no art. 101, de I a VI, para o adolescente autor de ato infracional;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VII - expedir notificações;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VIII - requisitar certidões de nascimento e de óbito de criança ou adolescente quando necessário;</a:t>
            </a:r>
          </a:p>
        </p:txBody>
      </p:sp>
    </p:spTree>
    <p:extLst>
      <p:ext uri="{BB962C8B-B14F-4D97-AF65-F5344CB8AC3E}">
        <p14:creationId xmlns="" xmlns:p14="http://schemas.microsoft.com/office/powerpoint/2010/main" val="3326628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Atribuições do Conselho Tutelar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Retângulo 4"/>
          <p:cNvSpPr>
            <a:spLocks noChangeArrowheads="1"/>
          </p:cNvSpPr>
          <p:nvPr/>
        </p:nvSpPr>
        <p:spPr bwMode="auto">
          <a:xfrm>
            <a:off x="1952626" y="1643064"/>
            <a:ext cx="962565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Art. 136 ECA. São atribuições do Conselho Tutelar: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IX - </a:t>
            </a:r>
            <a:r>
              <a:rPr lang="pt-BR" altLang="pt-BR" b="1" dirty="0">
                <a:latin typeface="Bookman Old Style" panose="02050604050505020204" pitchFamily="18" charset="0"/>
              </a:rPr>
              <a:t>assessorar o Poder Executivo</a:t>
            </a:r>
            <a:r>
              <a:rPr lang="pt-BR" altLang="pt-BR" dirty="0">
                <a:latin typeface="Bookman Old Style" panose="02050604050505020204" pitchFamily="18" charset="0"/>
              </a:rPr>
              <a:t> local na elaboração da proposta orçamentária para planos e programas de atendimento dos direitos da criança e do adolescente;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X - representar, em nome da pessoa e da família, contra a violação dos direitos previstos no art. 220, § 3º, inciso II, da Constituição Federal;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XI - </a:t>
            </a:r>
            <a:r>
              <a:rPr lang="pt-BR" altLang="pt-BR" b="1" dirty="0">
                <a:latin typeface="Bookman Old Style" panose="02050604050505020204" pitchFamily="18" charset="0"/>
              </a:rPr>
              <a:t>representar ao Ministério Público</a:t>
            </a:r>
            <a:r>
              <a:rPr lang="pt-BR" altLang="pt-BR" dirty="0">
                <a:latin typeface="Bookman Old Style" panose="02050604050505020204" pitchFamily="18" charset="0"/>
              </a:rPr>
              <a:t> para efeito das ações de perda ou suspensão do poder familiar, após esgotadas as possibilidades de manutenção da criança ou do adolescente junto à família natural.</a:t>
            </a:r>
          </a:p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Parágrafo único.  Se, no exercício de suas atribuições, o Conselho Tutelar entender necessário o afastamento do convívio familiar, comunicará incontinenti o fato ao Ministério Público, prestando-lhe informações sobre os motivos de tal entendimento e as providências tomadas para a orientação, o apoio e a promoção social da família.”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6083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Aplicações de medidas de proteção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pelo Conselho Tutelar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Retângulo 4"/>
          <p:cNvSpPr>
            <a:spLocks noChangeArrowheads="1"/>
          </p:cNvSpPr>
          <p:nvPr/>
        </p:nvSpPr>
        <p:spPr bwMode="auto">
          <a:xfrm>
            <a:off x="1952626" y="1643064"/>
            <a:ext cx="9729622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“</a:t>
            </a:r>
            <a:r>
              <a:rPr lang="pt-BR" altLang="pt-BR" sz="2000" b="1" dirty="0">
                <a:latin typeface="Bookman Old Style" panose="02050604050505020204" pitchFamily="18" charset="0"/>
              </a:rPr>
              <a:t>Art. 101 ECA</a:t>
            </a:r>
            <a:r>
              <a:rPr lang="pt-BR" altLang="pt-BR" sz="2000" dirty="0">
                <a:latin typeface="Bookman Old Style" panose="02050604050505020204" pitchFamily="18" charset="0"/>
              </a:rPr>
              <a:t>. Verificada qualquer das hipóteses previstas no art. 98, a autoridade competente poderá determinar, dentre outras, as seguintes medidas:</a:t>
            </a:r>
          </a:p>
          <a:p>
            <a:pPr algn="just"/>
            <a:endParaRPr lang="pt-BR" altLang="pt-BR" sz="2000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 - encaminhamento aos pais ou responsável, mediante termo de responsabilidade;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II - </a:t>
            </a:r>
            <a:r>
              <a:rPr lang="pt-BR" altLang="pt-BR" sz="2000" b="1" dirty="0">
                <a:latin typeface="Bookman Old Style" panose="02050604050505020204" pitchFamily="18" charset="0"/>
              </a:rPr>
              <a:t>orientação, apoio e acompanhamento </a:t>
            </a:r>
            <a:r>
              <a:rPr lang="pt-BR" altLang="pt-BR" sz="2000" dirty="0">
                <a:latin typeface="Bookman Old Style" panose="02050604050505020204" pitchFamily="18" charset="0"/>
              </a:rPr>
              <a:t>temporários;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III - </a:t>
            </a:r>
            <a:r>
              <a:rPr lang="pt-BR" altLang="pt-BR" sz="2000" b="1" dirty="0">
                <a:latin typeface="Bookman Old Style" panose="02050604050505020204" pitchFamily="18" charset="0"/>
              </a:rPr>
              <a:t>matrícula</a:t>
            </a:r>
            <a:r>
              <a:rPr lang="pt-BR" altLang="pt-BR" sz="2000" dirty="0">
                <a:latin typeface="Bookman Old Style" panose="02050604050505020204" pitchFamily="18" charset="0"/>
              </a:rPr>
              <a:t> e freqüência obrigatórias em estabelecimento oficial de ensino fundamental;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IV - </a:t>
            </a:r>
            <a:r>
              <a:rPr lang="pt-BR" altLang="pt-BR" sz="2000" b="1" dirty="0">
                <a:latin typeface="Bookman Old Style" panose="02050604050505020204" pitchFamily="18" charset="0"/>
              </a:rPr>
              <a:t>inclusão em programa</a:t>
            </a:r>
            <a:r>
              <a:rPr lang="pt-BR" altLang="pt-BR" sz="2000" dirty="0">
                <a:latin typeface="Bookman Old Style" panose="02050604050505020204" pitchFamily="18" charset="0"/>
              </a:rPr>
              <a:t> comunitário ou oficial de auxílio à família, à criança e ao adolescente;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V - </a:t>
            </a:r>
            <a:r>
              <a:rPr lang="pt-BR" altLang="pt-BR" sz="2000" b="1" dirty="0">
                <a:latin typeface="Bookman Old Style" panose="02050604050505020204" pitchFamily="18" charset="0"/>
              </a:rPr>
              <a:t>requisição de tratamento médico, psicológico ou psiquiátrico</a:t>
            </a:r>
            <a:r>
              <a:rPr lang="pt-BR" altLang="pt-BR" sz="2000" dirty="0">
                <a:latin typeface="Bookman Old Style" panose="02050604050505020204" pitchFamily="18" charset="0"/>
              </a:rPr>
              <a:t>, em regime hospitalar ou ambulatorial;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VI - inclusão em programa oficial ou comunitário de auxílio, orientação e tratamento a alcoólatras e toxicômanos;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VII - </a:t>
            </a:r>
            <a:r>
              <a:rPr lang="pt-BR" altLang="pt-BR" sz="2000" b="1" dirty="0">
                <a:latin typeface="Bookman Old Style" panose="02050604050505020204" pitchFamily="18" charset="0"/>
              </a:rPr>
              <a:t>acolhimento institucional</a:t>
            </a:r>
            <a:r>
              <a:rPr lang="pt-BR" altLang="pt-BR" sz="2000" dirty="0">
                <a:latin typeface="Bookman Old Style" panose="02050604050505020204" pitchFamily="18" charset="0"/>
              </a:rPr>
              <a:t>;”</a:t>
            </a:r>
          </a:p>
        </p:txBody>
      </p:sp>
    </p:spTree>
    <p:extLst>
      <p:ext uri="{BB962C8B-B14F-4D97-AF65-F5344CB8AC3E}">
        <p14:creationId xmlns="" xmlns:p14="http://schemas.microsoft.com/office/powerpoint/2010/main" val="2648460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981199" y="277814"/>
            <a:ext cx="9757719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Aplicações de medidas aos pais e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responsáveis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tângulo 4"/>
          <p:cNvSpPr>
            <a:spLocks noChangeArrowheads="1"/>
          </p:cNvSpPr>
          <p:nvPr/>
        </p:nvSpPr>
        <p:spPr bwMode="auto">
          <a:xfrm>
            <a:off x="1952626" y="1643063"/>
            <a:ext cx="84296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dirty="0">
                <a:latin typeface="Bookman Old Style" panose="02050604050505020204" pitchFamily="18" charset="0"/>
              </a:rPr>
              <a:t>“</a:t>
            </a:r>
            <a:r>
              <a:rPr lang="pt-BR" altLang="pt-BR" b="1" dirty="0">
                <a:latin typeface="Bookman Old Style" panose="02050604050505020204" pitchFamily="18" charset="0"/>
              </a:rPr>
              <a:t>Art. 129 ECA</a:t>
            </a:r>
            <a:r>
              <a:rPr lang="pt-BR" altLang="pt-BR" dirty="0">
                <a:latin typeface="Bookman Old Style" panose="02050604050505020204" pitchFamily="18" charset="0"/>
              </a:rPr>
              <a:t>. São medidas aplicáveis aos pais ou responsável:</a:t>
            </a: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 - encaminhamento a programa oficial ou comunitário de proteção à família;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II - inclusão em programa oficial ou comunitário de auxílio, orientação e </a:t>
            </a:r>
            <a:r>
              <a:rPr lang="pt-BR" altLang="pt-BR" sz="2000" b="1" dirty="0">
                <a:latin typeface="Bookman Old Style" panose="02050604050505020204" pitchFamily="18" charset="0"/>
              </a:rPr>
              <a:t>tratamento</a:t>
            </a:r>
            <a:r>
              <a:rPr lang="pt-BR" altLang="pt-BR" sz="2000" dirty="0">
                <a:latin typeface="Bookman Old Style" panose="02050604050505020204" pitchFamily="18" charset="0"/>
              </a:rPr>
              <a:t> a alcoólatras e toxicômanos;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II - encaminhamento a </a:t>
            </a:r>
            <a:r>
              <a:rPr lang="pt-BR" altLang="pt-BR" sz="2000" b="1" dirty="0">
                <a:latin typeface="Bookman Old Style" panose="02050604050505020204" pitchFamily="18" charset="0"/>
              </a:rPr>
              <a:t>tratamento psicológico</a:t>
            </a:r>
            <a:r>
              <a:rPr lang="pt-BR" altLang="pt-BR" sz="2000" dirty="0">
                <a:latin typeface="Bookman Old Style" panose="02050604050505020204" pitchFamily="18" charset="0"/>
              </a:rPr>
              <a:t> ou psiquiátrico;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IV - encaminhamento a </a:t>
            </a:r>
            <a:r>
              <a:rPr lang="pt-BR" altLang="pt-BR" sz="2000" b="1" dirty="0">
                <a:latin typeface="Bookman Old Style" panose="02050604050505020204" pitchFamily="18" charset="0"/>
              </a:rPr>
              <a:t>cursos ou programas de orientação</a:t>
            </a:r>
            <a:r>
              <a:rPr lang="pt-BR" altLang="pt-BR" sz="2000" dirty="0">
                <a:latin typeface="Bookman Old Style" panose="02050604050505020204" pitchFamily="18" charset="0"/>
              </a:rPr>
              <a:t>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V - obrigação de </a:t>
            </a:r>
            <a:r>
              <a:rPr lang="pt-BR" altLang="pt-BR" sz="2000" b="1" dirty="0">
                <a:latin typeface="Bookman Old Style" panose="02050604050505020204" pitchFamily="18" charset="0"/>
              </a:rPr>
              <a:t>matricular o filho</a:t>
            </a:r>
            <a:r>
              <a:rPr lang="pt-BR" altLang="pt-BR" sz="2000" dirty="0">
                <a:latin typeface="Bookman Old Style" panose="02050604050505020204" pitchFamily="18" charset="0"/>
              </a:rPr>
              <a:t> ou pupilo e acompanhar sua </a:t>
            </a:r>
            <a:r>
              <a:rPr lang="pt-BR" altLang="pt-BR" sz="2000" dirty="0" err="1">
                <a:latin typeface="Bookman Old Style" panose="02050604050505020204" pitchFamily="18" charset="0"/>
              </a:rPr>
              <a:t>freqüência</a:t>
            </a:r>
            <a:r>
              <a:rPr lang="pt-BR" altLang="pt-BR" sz="2000" dirty="0">
                <a:latin typeface="Bookman Old Style" panose="02050604050505020204" pitchFamily="18" charset="0"/>
              </a:rPr>
              <a:t> e aproveitamento escolar;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VI - obrigação de encaminhar a criança ou adolescente a tratamento especializado;</a:t>
            </a:r>
          </a:p>
          <a:p>
            <a:pPr algn="just"/>
            <a:r>
              <a:rPr lang="pt-BR" altLang="pt-BR" sz="2000" dirty="0">
                <a:latin typeface="Bookman Old Style" panose="02050604050505020204" pitchFamily="18" charset="0"/>
              </a:rPr>
              <a:t>VII - </a:t>
            </a:r>
            <a:r>
              <a:rPr lang="pt-BR" altLang="pt-BR" sz="2000" b="1" dirty="0">
                <a:latin typeface="Bookman Old Style" panose="02050604050505020204" pitchFamily="18" charset="0"/>
              </a:rPr>
              <a:t>advertência</a:t>
            </a:r>
            <a:r>
              <a:rPr lang="pt-BR" altLang="pt-BR" sz="2000" dirty="0">
                <a:latin typeface="Bookman Old Style" panose="02050604050505020204" pitchFamily="18" charset="0"/>
              </a:rPr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41968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800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Como o Conselho Tutelar pode ajudar no enfrentamento à Violência e Abuso Sexual?</a:t>
            </a:r>
            <a:endParaRPr lang="pt-BR" altLang="pt-BR" sz="28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tângulo 4"/>
          <p:cNvSpPr>
            <a:spLocks noChangeArrowheads="1"/>
          </p:cNvSpPr>
          <p:nvPr/>
        </p:nvSpPr>
        <p:spPr bwMode="auto">
          <a:xfrm>
            <a:off x="1952626" y="1383958"/>
            <a:ext cx="9625655" cy="801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accent2"/>
                </a:solidFill>
                <a:latin typeface="Bookman Old Style" pitchFamily="18" charset="0"/>
              </a:rPr>
              <a:t>Preliminarmente,</a:t>
            </a:r>
          </a:p>
          <a:p>
            <a:pPr algn="just"/>
            <a:endParaRPr lang="pt-BR" sz="2000" dirty="0" smtClean="0">
              <a:latin typeface="Bookman Old Style" pitchFamily="18" charset="0"/>
            </a:endParaRPr>
          </a:p>
          <a:p>
            <a:pPr algn="just"/>
            <a:r>
              <a:rPr lang="pt-BR" sz="2000" dirty="0" smtClean="0">
                <a:latin typeface="Bookman Old Style" pitchFamily="18" charset="0"/>
              </a:rPr>
              <a:t>O Conselho Tutelar não </a:t>
            </a:r>
            <a:r>
              <a:rPr lang="pt-BR" sz="2000" dirty="0" smtClean="0">
                <a:latin typeface="Bookman Old Style" pitchFamily="18" charset="0"/>
              </a:rPr>
              <a:t>é somente </a:t>
            </a:r>
            <a:r>
              <a:rPr lang="pt-BR" sz="2000" b="1" dirty="0" smtClean="0">
                <a:latin typeface="Bookman Old Style" pitchFamily="18" charset="0"/>
              </a:rPr>
              <a:t>“encaminhamento”</a:t>
            </a:r>
            <a:r>
              <a:rPr lang="pt-BR" sz="2000" dirty="0" smtClean="0">
                <a:latin typeface="Bookman Old Style" pitchFamily="18" charset="0"/>
              </a:rPr>
              <a:t> do caso a terceiros e/ou com a </a:t>
            </a:r>
            <a:r>
              <a:rPr lang="pt-BR" sz="2000" b="1" dirty="0" smtClean="0">
                <a:latin typeface="Bookman Old Style" pitchFamily="18" charset="0"/>
              </a:rPr>
              <a:t>aplicação </a:t>
            </a:r>
            <a:r>
              <a:rPr lang="pt-BR" sz="2000" b="1" dirty="0" smtClean="0">
                <a:latin typeface="Bookman Old Style" pitchFamily="18" charset="0"/>
              </a:rPr>
              <a:t>de medidas</a:t>
            </a:r>
            <a:r>
              <a:rPr lang="pt-BR" sz="2000" dirty="0" smtClean="0">
                <a:latin typeface="Bookman Old Style" pitchFamily="18" charset="0"/>
              </a:rPr>
              <a:t>, mas sim tem </a:t>
            </a:r>
            <a:r>
              <a:rPr lang="pt-BR" sz="2000" b="1" dirty="0" smtClean="0">
                <a:latin typeface="Bookman Old Style" pitchFamily="18" charset="0"/>
              </a:rPr>
              <a:t>compromisso</a:t>
            </a:r>
            <a:r>
              <a:rPr lang="pt-BR" sz="2000" dirty="0" smtClean="0">
                <a:latin typeface="Bookman Old Style" pitchFamily="18" charset="0"/>
              </a:rPr>
              <a:t> com a efetiva solução do problema;</a:t>
            </a:r>
          </a:p>
          <a:p>
            <a:pPr algn="just"/>
            <a:endParaRPr lang="pt-BR" sz="2000" dirty="0" smtClean="0">
              <a:latin typeface="Bookman Old Style" pitchFamily="18" charset="0"/>
            </a:endParaRPr>
          </a:p>
          <a:p>
            <a:pPr algn="just"/>
            <a:r>
              <a:rPr lang="pt-BR" sz="2000" dirty="0" smtClean="0">
                <a:latin typeface="Bookman Old Style" pitchFamily="18" charset="0"/>
              </a:rPr>
              <a:t>A </a:t>
            </a:r>
            <a:r>
              <a:rPr lang="pt-BR" sz="2000" dirty="0" smtClean="0">
                <a:latin typeface="Bookman Old Style" pitchFamily="18" charset="0"/>
              </a:rPr>
              <a:t>simples comunicação a outros órgãos e mesmo a deflagração de procedimento judicial específico não exaure a atuação do Conselho Tutelar, que não pode “sossegar” enquanto a falha ou irregularidade não for corrigida. </a:t>
            </a:r>
            <a:endParaRPr lang="pt-BR" sz="2000" dirty="0" smtClean="0">
              <a:latin typeface="Bookman Old Style" pitchFamily="18" charset="0"/>
            </a:endParaRPr>
          </a:p>
          <a:p>
            <a:pPr algn="just"/>
            <a:endParaRPr lang="pt-BR" altLang="pt-BR" sz="2000" dirty="0" smtClean="0">
              <a:latin typeface="Bookman Old Style" pitchFamily="18" charset="0"/>
            </a:endParaRPr>
          </a:p>
          <a:p>
            <a:pPr algn="just"/>
            <a:r>
              <a:rPr lang="pt-BR" sz="2000" dirty="0" smtClean="0">
                <a:latin typeface="Bookman Old Style" pitchFamily="18" charset="0"/>
              </a:rPr>
              <a:t>Para tanto, é fundamental que sejam também apuradas, </a:t>
            </a:r>
            <a:r>
              <a:rPr lang="pt-BR" sz="2000" dirty="0" smtClean="0">
                <a:latin typeface="Bookman Old Style" pitchFamily="18" charset="0"/>
              </a:rPr>
              <a:t>de </a:t>
            </a:r>
            <a:r>
              <a:rPr lang="pt-BR" sz="2000" dirty="0" smtClean="0">
                <a:latin typeface="Bookman Old Style" pitchFamily="18" charset="0"/>
              </a:rPr>
              <a:t>preferência com o auxílio de uma equipe interprofissional habilitada, as </a:t>
            </a:r>
            <a:r>
              <a:rPr lang="pt-BR" sz="2000" b="1" dirty="0" smtClean="0">
                <a:latin typeface="Bookman Old Style" pitchFamily="18" charset="0"/>
              </a:rPr>
              <a:t>causas </a:t>
            </a:r>
            <a:r>
              <a:rPr lang="pt-BR" sz="2000" dirty="0" smtClean="0">
                <a:latin typeface="Bookman Old Style" pitchFamily="18" charset="0"/>
              </a:rPr>
              <a:t>determinantes da ocorrência, suas </a:t>
            </a:r>
            <a:r>
              <a:rPr lang="pt-BR" sz="2000" b="1" dirty="0" smtClean="0">
                <a:latin typeface="Bookman Old Style" pitchFamily="18" charset="0"/>
              </a:rPr>
              <a:t>conseqüências</a:t>
            </a:r>
            <a:r>
              <a:rPr lang="pt-BR" sz="2000" dirty="0" smtClean="0">
                <a:latin typeface="Bookman Old Style" pitchFamily="18" charset="0"/>
              </a:rPr>
              <a:t> </a:t>
            </a:r>
            <a:r>
              <a:rPr lang="pt-BR" sz="2000" dirty="0" smtClean="0">
                <a:latin typeface="Bookman Old Style" pitchFamily="18" charset="0"/>
              </a:rPr>
              <a:t>para a criança ou adolescente (em especial sob o ponto de vista emocional), e as </a:t>
            </a:r>
            <a:r>
              <a:rPr lang="pt-BR" sz="2000" b="1" dirty="0" smtClean="0">
                <a:latin typeface="Bookman Old Style" pitchFamily="18" charset="0"/>
              </a:rPr>
              <a:t>“estratégias”</a:t>
            </a:r>
            <a:r>
              <a:rPr lang="pt-BR" sz="2000" dirty="0" smtClean="0">
                <a:latin typeface="Bookman Old Style" pitchFamily="18" charset="0"/>
              </a:rPr>
              <a:t> mais adequadas para evitar sua repetição e para neutralizar/minorar os potenciais </a:t>
            </a:r>
            <a:r>
              <a:rPr lang="pt-BR" sz="2000" b="1" dirty="0" smtClean="0">
                <a:latin typeface="Bookman Old Style" pitchFamily="18" charset="0"/>
              </a:rPr>
              <a:t>traumas</a:t>
            </a:r>
            <a:r>
              <a:rPr lang="pt-BR" sz="2000" dirty="0" smtClean="0">
                <a:latin typeface="Bookman Old Style" pitchFamily="18" charset="0"/>
              </a:rPr>
              <a:t> dela resultantes. </a:t>
            </a:r>
            <a:endParaRPr lang="pt-BR" altLang="pt-BR" sz="2000" dirty="0" smtClean="0">
              <a:latin typeface="Bookman Old Style" pitchFamily="18" charset="0"/>
            </a:endParaRPr>
          </a:p>
          <a:p>
            <a:pPr algn="just"/>
            <a:endParaRPr lang="pt-BR" altLang="pt-BR" sz="2000" dirty="0" smtClean="0">
              <a:latin typeface="Bookman Old Style" pitchFamily="18" charset="0"/>
            </a:endParaRPr>
          </a:p>
          <a:p>
            <a:pPr algn="just"/>
            <a:r>
              <a:rPr lang="pt-BR" sz="2000" dirty="0" smtClean="0">
                <a:latin typeface="Bookman Old Style" pitchFamily="18" charset="0"/>
              </a:rPr>
              <a:t> </a:t>
            </a:r>
          </a:p>
          <a:p>
            <a:pPr algn="just"/>
            <a:endParaRPr lang="pt-BR" altLang="pt-BR" sz="2000" dirty="0" smtClean="0">
              <a:latin typeface="Bookman Old Style" pitchFamily="18" charset="0"/>
            </a:endParaRPr>
          </a:p>
          <a:p>
            <a:pPr algn="just"/>
            <a:endParaRPr lang="pt-BR" altLang="pt-BR" sz="2000" dirty="0" smtClean="0">
              <a:latin typeface="Bookman Old Style" pitchFamily="18" charset="0"/>
            </a:endParaRPr>
          </a:p>
          <a:p>
            <a:pPr algn="just"/>
            <a:endParaRPr lang="pt-BR" altLang="pt-BR" sz="2000" dirty="0" smtClean="0">
              <a:latin typeface="Bookman Old Style" pitchFamily="18" charset="0"/>
            </a:endParaRPr>
          </a:p>
          <a:p>
            <a:pPr algn="just"/>
            <a:endParaRPr lang="pt-BR" altLang="pt-BR" sz="2000" dirty="0" smtClean="0">
              <a:latin typeface="Bookman Old Style" pitchFamily="18" charset="0"/>
            </a:endParaRPr>
          </a:p>
          <a:p>
            <a:pPr algn="just"/>
            <a:endParaRPr lang="pt-BR" altLang="pt-BR" sz="2000" dirty="0" smtClean="0">
              <a:latin typeface="Bookman Old Style" pitchFamily="18" charset="0"/>
            </a:endParaRP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8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77978" y="556054"/>
            <a:ext cx="2755557" cy="1841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Obrigatoriedade </a:t>
            </a:r>
            <a:r>
              <a:rPr lang="pt-BR" b="1" dirty="0" smtClean="0"/>
              <a:t>de comunicação dos casos de “suspeita ou confirmação de maus-tratos” ao Conselho </a:t>
            </a:r>
            <a:r>
              <a:rPr lang="pt-BR" b="1" dirty="0" smtClean="0"/>
              <a:t>Tutelar (Art. 136)</a:t>
            </a:r>
            <a:endParaRPr lang="pt-BR" b="1" dirty="0" smtClean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5881816" y="1433384"/>
            <a:ext cx="568411" cy="6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672648" y="877330"/>
            <a:ext cx="1729945" cy="1161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Ministério Público</a:t>
            </a:r>
            <a:endParaRPr lang="pt-BR" b="1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8563232" y="1408671"/>
            <a:ext cx="481914" cy="12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9123404" y="881449"/>
            <a:ext cx="1886466" cy="1161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Polícia Judiciária (Investigação)</a:t>
            </a:r>
            <a:endParaRPr lang="pt-BR" b="1" dirty="0"/>
          </a:p>
        </p:txBody>
      </p:sp>
      <p:sp>
        <p:nvSpPr>
          <p:cNvPr id="19" name="Retângulo 18"/>
          <p:cNvSpPr/>
          <p:nvPr/>
        </p:nvSpPr>
        <p:spPr>
          <a:xfrm>
            <a:off x="3039761" y="3855308"/>
            <a:ext cx="8007179" cy="2285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Apoio </a:t>
            </a:r>
            <a:r>
              <a:rPr lang="pt-BR" b="1" dirty="0" smtClean="0"/>
              <a:t>de uma equipe interprofissional habilitada, a quem incumbirá auxiliá-la na oitiva da vítima e mesmo acompanhá-la quando da realização do </a:t>
            </a:r>
            <a:r>
              <a:rPr lang="pt-BR" b="1" u="sng" dirty="0" smtClean="0"/>
              <a:t>exame </a:t>
            </a:r>
            <a:r>
              <a:rPr lang="pt-BR" b="1" u="sng" dirty="0" smtClean="0"/>
              <a:t>médico-pericial </a:t>
            </a:r>
            <a:r>
              <a:rPr lang="pt-BR" b="1" dirty="0" smtClean="0"/>
              <a:t>, evitando submetê-la a uma situação constrangedora quando da coleta das provas correspondentes</a:t>
            </a:r>
            <a:endParaRPr lang="pt-BR" b="1" dirty="0"/>
          </a:p>
        </p:txBody>
      </p:sp>
      <p:cxnSp>
        <p:nvCxnSpPr>
          <p:cNvPr id="21" name="Conector de seta reta 20"/>
          <p:cNvCxnSpPr/>
          <p:nvPr/>
        </p:nvCxnSpPr>
        <p:spPr>
          <a:xfrm rot="10800000" flipV="1">
            <a:off x="7352270" y="2051222"/>
            <a:ext cx="2384854" cy="1742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>
            <a:off x="679621" y="2718485"/>
            <a:ext cx="1865871" cy="113682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Fluxo Comissão Aconchegar</a:t>
            </a: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41968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455683"/>
          </a:xfrm>
        </p:spPr>
        <p:txBody>
          <a:bodyPr/>
          <a:lstStyle/>
          <a:p>
            <a:r>
              <a:rPr lang="pt-BR" b="1" dirty="0"/>
              <a:t>EXPERIÊNCIA</a:t>
            </a:r>
            <a:r>
              <a:rPr lang="pt-BR" dirty="0"/>
              <a:t> 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1" y="2065283"/>
            <a:ext cx="8915399" cy="455623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r>
              <a:rPr lang="pt-BR" altLang="pt-BR" sz="2500" dirty="0">
                <a:solidFill>
                  <a:srgbClr val="000000"/>
                </a:solidFill>
                <a:latin typeface="Bookman Old Style" panose="02050604050505020204" pitchFamily="18" charset="0"/>
              </a:rPr>
              <a:t>Advogada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endParaRPr lang="pt-BR" altLang="pt-BR" sz="25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r>
              <a:rPr lang="pt-BR" altLang="pt-BR" sz="25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Voluntária do GEAAJ (Grupo de Estudos e Apoio a Adoção de Joinville)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endParaRPr lang="pt-BR" altLang="pt-BR" sz="2500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r>
              <a:rPr lang="pt-BR" altLang="pt-BR" sz="25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Atuou como Coordenadora </a:t>
            </a:r>
            <a:r>
              <a:rPr lang="pt-BR" altLang="pt-BR" sz="2500" dirty="0">
                <a:solidFill>
                  <a:srgbClr val="000000"/>
                </a:solidFill>
                <a:latin typeface="Bookman Old Style" panose="02050604050505020204" pitchFamily="18" charset="0"/>
              </a:rPr>
              <a:t>de Assessoria a Alta Complexidade da Secretaria de Assistência Social de Joinville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endParaRPr lang="pt-BR" altLang="pt-BR" sz="25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r>
              <a:rPr lang="pt-BR" altLang="pt-BR" sz="25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Atuou como Conselheira </a:t>
            </a:r>
            <a:r>
              <a:rPr lang="pt-BR" altLang="pt-BR" sz="2500" dirty="0">
                <a:solidFill>
                  <a:srgbClr val="000000"/>
                </a:solidFill>
                <a:latin typeface="Bookman Old Style" panose="02050604050505020204" pitchFamily="18" charset="0"/>
              </a:rPr>
              <a:t>do CMAS Joinville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endParaRPr lang="pt-BR" altLang="pt-BR" sz="25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ClrTx/>
              <a:buSzPct val="70000"/>
            </a:pPr>
            <a:r>
              <a:rPr lang="pt-BR" altLang="pt-BR" sz="25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Atuou como Presidente </a:t>
            </a:r>
            <a:r>
              <a:rPr lang="pt-BR" altLang="pt-BR" sz="2500" dirty="0">
                <a:solidFill>
                  <a:srgbClr val="000000"/>
                </a:solidFill>
                <a:latin typeface="Bookman Old Style" panose="02050604050505020204" pitchFamily="18" charset="0"/>
              </a:rPr>
              <a:t>do CMDCA Joinville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73938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400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ATENÇÃO !!!!!!</a:t>
            </a:r>
            <a:endParaRPr lang="pt-BR" altLang="pt-BR" sz="44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837935" y="1906191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O Conselho Tutelar </a:t>
            </a:r>
            <a:r>
              <a:rPr lang="pt-BR" b="1" dirty="0" smtClean="0"/>
              <a:t>não é um órgão policial</a:t>
            </a:r>
            <a:r>
              <a:rPr lang="pt-BR" dirty="0" smtClean="0"/>
              <a:t> e/ou de segurança pública, não lhe incumbindo, portanto, a “investigação criminal” acerca da efetiva ocorrência da infração penal respectiva e, muito menos, a </a:t>
            </a:r>
            <a:r>
              <a:rPr lang="pt-BR" b="1" dirty="0" smtClean="0"/>
              <a:t>decisão</a:t>
            </a:r>
            <a:r>
              <a:rPr lang="pt-BR" dirty="0" smtClean="0"/>
              <a:t> acerca da responsabilização penal do agente, seja para eventual suspensão ou destituição do poder familiar, tutela ou guarda de pais ou responsáveis que figurem como </a:t>
            </a:r>
            <a:r>
              <a:rPr lang="pt-BR" dirty="0" err="1" smtClean="0"/>
              <a:t>vitimizadores</a:t>
            </a:r>
            <a:r>
              <a:rPr lang="pt-BR" dirty="0" smtClean="0"/>
              <a:t>;</a:t>
            </a:r>
          </a:p>
          <a:p>
            <a:pPr algn="just"/>
            <a:endParaRPr lang="pt-BR" altLang="pt-BR" dirty="0" smtClean="0">
              <a:latin typeface="Bookman Old Style" panose="02050604050505020204" pitchFamily="18" charset="0"/>
            </a:endParaRP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**</a:t>
            </a:r>
            <a:r>
              <a:rPr lang="pt-BR" dirty="0" err="1" smtClean="0"/>
              <a:t>Arts</a:t>
            </a:r>
            <a:r>
              <a:rPr lang="pt-BR" dirty="0" smtClean="0"/>
              <a:t>. 13 e 56, inciso I, Art. 136, inciso IV, da Lei n° 8.069/90</a:t>
            </a:r>
            <a:endParaRPr lang="pt-BR" altLang="pt-BR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8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400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E ainda...</a:t>
            </a:r>
            <a:endParaRPr lang="pt-BR" altLang="pt-BR" sz="32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tângulo 4"/>
          <p:cNvSpPr>
            <a:spLocks noChangeArrowheads="1"/>
          </p:cNvSpPr>
          <p:nvPr/>
        </p:nvSpPr>
        <p:spPr bwMode="auto">
          <a:xfrm>
            <a:off x="1952626" y="1433384"/>
            <a:ext cx="962565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 </a:t>
            </a:r>
            <a:r>
              <a:rPr lang="pt-BR" sz="2800" dirty="0" smtClean="0"/>
              <a:t>Conselho Tutelar </a:t>
            </a:r>
            <a:r>
              <a:rPr lang="pt-BR" sz="2800" dirty="0" smtClean="0"/>
              <a:t>também </a:t>
            </a:r>
            <a:r>
              <a:rPr lang="pt-BR" sz="2800" dirty="0" smtClean="0"/>
              <a:t>intervir no caso, no sentido de aplicar à criança/adolescente e à sua família, desde logo, </a:t>
            </a:r>
            <a:r>
              <a:rPr lang="pt-BR" sz="2800" b="1" u="sng" dirty="0" smtClean="0"/>
              <a:t>as medidas de proteção</a:t>
            </a:r>
            <a:r>
              <a:rPr lang="pt-BR" sz="2800" dirty="0" smtClean="0"/>
              <a:t> que se fizerem </a:t>
            </a:r>
            <a:r>
              <a:rPr lang="pt-BR" sz="2800" dirty="0" smtClean="0"/>
              <a:t>necessárias, </a:t>
            </a:r>
            <a:r>
              <a:rPr lang="pt-BR" sz="2800" b="1" dirty="0" smtClean="0"/>
              <a:t>porém</a:t>
            </a:r>
            <a:r>
              <a:rPr lang="pt-BR" sz="2800" dirty="0" smtClean="0"/>
              <a:t> deverá agir em parceria com os órgãos de investigação policial e com a equipe técnica interprofissional que, obrigatoriamente, serão também acionados, devendo com eles articular ações e debater a melhor forma de agir. </a:t>
            </a:r>
            <a:endParaRPr lang="pt-BR" altLang="pt-BR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8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400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E o que mais ?</a:t>
            </a:r>
            <a:endParaRPr lang="pt-BR" altLang="pt-BR" sz="28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82296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/>
            <a:endParaRPr lang="pt-BR" altLang="pt-BR" sz="1600" b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tângulo 4"/>
          <p:cNvSpPr>
            <a:spLocks noChangeArrowheads="1"/>
          </p:cNvSpPr>
          <p:nvPr/>
        </p:nvSpPr>
        <p:spPr bwMode="auto">
          <a:xfrm>
            <a:off x="1952626" y="1643064"/>
            <a:ext cx="962565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endParaRPr lang="pt-BR" altLang="pt-BR" dirty="0" smtClean="0">
              <a:latin typeface="Bookman Old Style" pitchFamily="18" charset="0"/>
            </a:endParaRPr>
          </a:p>
          <a:p>
            <a:pPr algn="just"/>
            <a:endParaRPr lang="pt-BR" altLang="pt-BR" dirty="0" smtClean="0">
              <a:latin typeface="Bookman Old Style" pitchFamily="18" charset="0"/>
            </a:endParaRPr>
          </a:p>
          <a:p>
            <a:pPr algn="just"/>
            <a:endParaRPr lang="pt-BR" altLang="pt-BR" dirty="0">
              <a:latin typeface="Bookman Old Style" panose="02050604050505020204" pitchFamily="18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7920681" y="4164226"/>
            <a:ext cx="3682314" cy="2384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b="1" dirty="0" smtClean="0">
                <a:latin typeface="Bookman Old Style" pitchFamily="18" charset="0"/>
              </a:rPr>
              <a:t>Fomentar o trabalho articulado e em rede do Sistema de Garantias de Direitos 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915297" y="4065373"/>
            <a:ext cx="5708822" cy="2421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 smtClean="0">
                <a:latin typeface="Bookman Old Style" pitchFamily="18" charset="0"/>
              </a:rPr>
              <a:t>Buscar junto ao Conselho Municipal a elaboração e implementação de uma </a:t>
            </a:r>
            <a:r>
              <a:rPr lang="pt-BR" b="1" u="sng" dirty="0" smtClean="0">
                <a:latin typeface="Bookman Old Style" pitchFamily="18" charset="0"/>
              </a:rPr>
              <a:t>política pública específica</a:t>
            </a:r>
            <a:r>
              <a:rPr lang="pt-BR" b="1" dirty="0" smtClean="0">
                <a:latin typeface="Bookman Old Style" pitchFamily="18" charset="0"/>
              </a:rPr>
              <a:t>, voltada à prevenção e ao atendimento especializado de crianças e adolescentes vítimas de violência sexual, e suas respectivas famílias.,</a:t>
            </a:r>
          </a:p>
        </p:txBody>
      </p:sp>
      <p:sp>
        <p:nvSpPr>
          <p:cNvPr id="7" name="Triângulo isósceles 6"/>
          <p:cNvSpPr/>
          <p:nvPr/>
        </p:nvSpPr>
        <p:spPr>
          <a:xfrm>
            <a:off x="8563232" y="1754659"/>
            <a:ext cx="3628768" cy="22736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Bookman Old Style" pitchFamily="18" charset="0"/>
              </a:rPr>
              <a:t>Fiscalizar e monitorar a rede de atendimento,</a:t>
            </a:r>
            <a:endParaRPr lang="pt-BR" altLang="pt-BR" b="1" dirty="0" smtClean="0">
              <a:latin typeface="Bookman Old Style" pitchFamily="18" charset="0"/>
            </a:endParaRPr>
          </a:p>
          <a:p>
            <a:pPr algn="just"/>
            <a:endParaRPr lang="pt-BR" altLang="pt-BR" dirty="0" smtClean="0">
              <a:latin typeface="Bookman Old Style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42551" y="3101547"/>
            <a:ext cx="3558746" cy="790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dirty="0" smtClean="0">
              <a:latin typeface="Bookman Old Style" pitchFamily="18" charset="0"/>
            </a:endParaRPr>
          </a:p>
          <a:p>
            <a:pPr algn="ctr"/>
            <a:endParaRPr lang="pt-BR" b="1" dirty="0" smtClean="0">
              <a:latin typeface="Bookman Old Style" pitchFamily="18" charset="0"/>
            </a:endParaRPr>
          </a:p>
          <a:p>
            <a:pPr algn="ctr"/>
            <a:endParaRPr lang="pt-BR" b="1" dirty="0" smtClean="0">
              <a:latin typeface="Bookman Old Style" pitchFamily="18" charset="0"/>
            </a:endParaRPr>
          </a:p>
          <a:p>
            <a:pPr algn="ctr"/>
            <a:r>
              <a:rPr lang="pt-BR" b="1" dirty="0" smtClean="0">
                <a:latin typeface="Bookman Old Style" pitchFamily="18" charset="0"/>
              </a:rPr>
              <a:t>Informar </a:t>
            </a:r>
            <a:r>
              <a:rPr lang="pt-BR" b="1" dirty="0" smtClean="0">
                <a:latin typeface="Bookman Old Style" pitchFamily="18" charset="0"/>
              </a:rPr>
              <a:t>as principais demandas ao CMDCA,</a:t>
            </a:r>
          </a:p>
          <a:p>
            <a:pPr algn="just"/>
            <a:endParaRPr lang="pt-BR" dirty="0" smtClean="0">
              <a:latin typeface="Bookman Old Style" pitchFamily="18" charset="0"/>
            </a:endParaRPr>
          </a:p>
          <a:p>
            <a:pPr algn="just"/>
            <a:endParaRPr lang="pt-BR" altLang="pt-BR" dirty="0" smtClean="0">
              <a:latin typeface="Bookman Old Style" pitchFamily="18" charset="0"/>
            </a:endParaRPr>
          </a:p>
          <a:p>
            <a:pPr algn="just"/>
            <a:endParaRPr lang="pt-BR" altLang="pt-BR" dirty="0" smtClean="0">
              <a:latin typeface="Bookman Old Style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584358" y="1915298"/>
            <a:ext cx="4201297" cy="1680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Intervir em Ações</a:t>
            </a:r>
            <a:r>
              <a:rPr lang="pt-BR" b="1" dirty="0" smtClean="0"/>
              <a:t>, serviços e programas de atendimento que devem ser implementados e/ou adequados, com vista à prevenção e ao atendimento eficiente e resolutivo dos problemas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41968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739900" y="1905000"/>
            <a:ext cx="10302602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40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endParaRPr lang="pt-BR" altLang="pt-BR" sz="2000" b="1" dirty="0">
              <a:solidFill>
                <a:srgbClr val="000000"/>
              </a:solidFill>
              <a:latin typeface="Bookman Old Style" panose="02050604050505020204" pitchFamily="18" charset="0"/>
              <a:cs typeface="Segoe UI" panose="020B0502040204020203" pitchFamily="34" charset="0"/>
            </a:endParaRPr>
          </a:p>
          <a:p>
            <a:endParaRPr lang="pt-BR" altLang="pt-BR" sz="2000" dirty="0">
              <a:solidFill>
                <a:srgbClr val="000000"/>
              </a:solidFill>
              <a:latin typeface="Bookman Old Style" panose="02050604050505020204" pitchFamily="18" charset="0"/>
              <a:cs typeface="Segoe UI" panose="020B0502040204020203" pitchFamily="34" charset="0"/>
            </a:endParaRPr>
          </a:p>
          <a:p>
            <a:pPr algn="ctr"/>
            <a:r>
              <a:rPr lang="pt-BR" altLang="pt-BR" sz="3600" b="1" dirty="0">
                <a:solidFill>
                  <a:srgbClr val="000000"/>
                </a:solidFill>
                <a:latin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pt-BR" altLang="pt-BR" sz="3600" b="1" dirty="0">
                <a:solidFill>
                  <a:schemeClr val="accent1"/>
                </a:solidFill>
                <a:latin typeface="Bookman Old Style" panose="02050604050505020204" pitchFamily="18" charset="0"/>
                <a:cs typeface="Segoe UI" panose="020B0502040204020203" pitchFamily="34" charset="0"/>
              </a:rPr>
              <a:t>E a REDE DE ATENDIMENTO, PROTEÇÃO, DEFESA... </a:t>
            </a:r>
          </a:p>
          <a:p>
            <a:pPr algn="ctr"/>
            <a:endParaRPr lang="pt-BR" altLang="pt-BR" sz="3600" b="1" dirty="0">
              <a:solidFill>
                <a:srgbClr val="000000"/>
              </a:solidFill>
              <a:latin typeface="Bookman Old Style" panose="02050604050505020204" pitchFamily="18" charset="0"/>
              <a:cs typeface="Segoe UI" panose="020B0502040204020203" pitchFamily="34" charset="0"/>
            </a:endParaRPr>
          </a:p>
          <a:p>
            <a:pPr algn="ctr"/>
            <a:r>
              <a:rPr lang="pt-BR" altLang="pt-BR" sz="3200" b="1" dirty="0">
                <a:solidFill>
                  <a:srgbClr val="000000"/>
                </a:solidFill>
                <a:latin typeface="Bookman Old Style" panose="02050604050505020204" pitchFamily="18" charset="0"/>
                <a:cs typeface="Segoe UI" panose="020B0502040204020203" pitchFamily="34" charset="0"/>
              </a:rPr>
              <a:t>O QUE </a:t>
            </a:r>
            <a:r>
              <a:rPr lang="pt-BR" altLang="pt-BR" sz="3200" b="1" dirty="0">
                <a:solidFill>
                  <a:schemeClr val="accent1"/>
                </a:solidFill>
                <a:latin typeface="Bookman Old Style" panose="02050604050505020204" pitchFamily="18" charset="0"/>
                <a:cs typeface="Segoe UI" panose="020B0502040204020203" pitchFamily="34" charset="0"/>
              </a:rPr>
              <a:t>VOCÊ</a:t>
            </a:r>
            <a:r>
              <a:rPr lang="pt-BR" altLang="pt-BR" sz="3200" b="1" dirty="0">
                <a:solidFill>
                  <a:srgbClr val="000000"/>
                </a:solidFill>
                <a:latin typeface="Bookman Old Style" panose="02050604050505020204" pitchFamily="18" charset="0"/>
                <a:cs typeface="Segoe UI" panose="020B0502040204020203" pitchFamily="34" charset="0"/>
              </a:rPr>
              <a:t> TEM HAVER COM ISSO?</a:t>
            </a:r>
          </a:p>
          <a:p>
            <a:endParaRPr lang="pt-BR" altLang="pt-BR" sz="2600" dirty="0">
              <a:solidFill>
                <a:srgbClr val="000000"/>
              </a:solidFill>
              <a:latin typeface="Bookman Old Style" panose="02050604050505020204" pitchFamily="18" charset="0"/>
              <a:cs typeface="Segoe UI" panose="020B0502040204020203" pitchFamily="34" charset="0"/>
            </a:endParaRPr>
          </a:p>
          <a:p>
            <a:endParaRPr lang="pt-BR" altLang="pt-BR" sz="2000" dirty="0">
              <a:latin typeface="Bookman Old Style" panose="02050604050505020204" pitchFamily="18" charset="0"/>
              <a:cs typeface="Segoe UI" panose="020B0502040204020203" pitchFamily="34" charset="0"/>
            </a:endParaRPr>
          </a:p>
          <a:p>
            <a:pPr>
              <a:lnSpc>
                <a:spcPct val="95000"/>
              </a:lnSpc>
              <a:spcBef>
                <a:spcPts val="888"/>
              </a:spcBef>
              <a:spcAft>
                <a:spcPts val="888"/>
              </a:spcAft>
            </a:pP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327" y="5057775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40986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rianca.mppr.mp.br/arquivos/Image/conf_direitos/sistema_garantias_p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131" y="196806"/>
            <a:ext cx="11442356" cy="63679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40986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739900" y="368300"/>
            <a:ext cx="10302602" cy="568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40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t-BR" sz="3200" b="1" dirty="0" smtClean="0">
                <a:solidFill>
                  <a:schemeClr val="accent2"/>
                </a:solidFill>
                <a:latin typeface="Bookman Old Style" pitchFamily="18" charset="0"/>
              </a:rPr>
              <a:t>PARA PENSAR</a:t>
            </a:r>
            <a:r>
              <a:rPr lang="pt-BR" sz="3200" b="1" dirty="0" smtClean="0">
                <a:solidFill>
                  <a:schemeClr val="accent2"/>
                </a:solidFill>
                <a:latin typeface="Bookman Old Style" pitchFamily="18" charset="0"/>
              </a:rPr>
              <a:t> !!!!</a:t>
            </a:r>
            <a:endParaRPr lang="pt-BR" sz="2000" b="1" dirty="0" smtClean="0">
              <a:solidFill>
                <a:schemeClr val="accent2"/>
              </a:solidFill>
              <a:latin typeface="Bookman Old Style" pitchFamily="18" charset="0"/>
            </a:endParaRPr>
          </a:p>
          <a:p>
            <a:endParaRPr lang="pt-BR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Órgãos 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e serviços tem </a:t>
            </a:r>
            <a:r>
              <a:rPr lang="pt-BR" sz="2000" b="1" dirty="0">
                <a:solidFill>
                  <a:schemeClr val="tx1"/>
                </a:solidFill>
                <a:latin typeface="Bookman Old Style" pitchFamily="18" charset="0"/>
              </a:rPr>
              <a:t>atribuições específicas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 a desempenhar, MAS têm </a:t>
            </a:r>
            <a:r>
              <a:rPr lang="pt-BR" sz="2000" i="1" dirty="0">
                <a:solidFill>
                  <a:schemeClr val="tx1"/>
                </a:solidFill>
                <a:latin typeface="Bookman Old Style" pitchFamily="18" charset="0"/>
              </a:rPr>
              <a:t>igual responsabilidade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 na apuração e </a:t>
            </a:r>
            <a:r>
              <a:rPr lang="pt-BR" sz="2000" b="1" dirty="0">
                <a:solidFill>
                  <a:schemeClr val="tx1"/>
                </a:solidFill>
                <a:latin typeface="Bookman Old Style" pitchFamily="18" charset="0"/>
              </a:rPr>
              <a:t>integral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 solução dos problemas existentes</a:t>
            </a:r>
          </a:p>
          <a:p>
            <a:pPr algn="just"/>
            <a:endParaRPr lang="pt-BR" altLang="pt-BR" sz="2400" dirty="0">
              <a:solidFill>
                <a:schemeClr val="tx1"/>
              </a:solidFill>
              <a:latin typeface="Bookman Old Style" pitchFamily="18" charset="0"/>
              <a:cs typeface="Segoe UI" panose="020B0502040204020203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O moderno "Sistema de Garantias" não mais contempla uma </a:t>
            </a:r>
            <a:r>
              <a:rPr lang="pt-BR" sz="2000" b="1" dirty="0">
                <a:solidFill>
                  <a:schemeClr val="tx1"/>
                </a:solidFill>
                <a:latin typeface="Bookman Old Style" pitchFamily="18" charset="0"/>
              </a:rPr>
              <a:t>"autoridade suprema"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, sendo o papel de </a:t>
            </a:r>
            <a:r>
              <a:rPr lang="pt-BR" sz="2000" i="1" dirty="0">
                <a:solidFill>
                  <a:schemeClr val="tx1"/>
                </a:solidFill>
                <a:latin typeface="Bookman Old Style" pitchFamily="18" charset="0"/>
              </a:rPr>
              <a:t>cada um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 de seus integrantes </a:t>
            </a:r>
            <a:r>
              <a:rPr lang="pt-BR" sz="2000" i="1" dirty="0">
                <a:solidFill>
                  <a:schemeClr val="tx1"/>
                </a:solidFill>
                <a:latin typeface="Bookman Old Style" pitchFamily="18" charset="0"/>
              </a:rPr>
              <a:t>igualmente importante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 para que a "</a:t>
            </a:r>
            <a:r>
              <a:rPr lang="pt-BR" sz="2000" i="1" dirty="0">
                <a:solidFill>
                  <a:schemeClr val="tx1"/>
                </a:solidFill>
                <a:latin typeface="Bookman Old Style" pitchFamily="18" charset="0"/>
              </a:rPr>
              <a:t>proteção integral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“</a:t>
            </a:r>
          </a:p>
          <a:p>
            <a:pPr algn="just"/>
            <a:endParaRPr lang="pt-BR" altLang="pt-BR" sz="2400" dirty="0">
              <a:solidFill>
                <a:schemeClr val="tx1"/>
              </a:solidFill>
              <a:latin typeface="Bookman Old Style" pitchFamily="18" charset="0"/>
              <a:cs typeface="Segoe UI" panose="020B0502040204020203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Não é possível alcançar resultados com a </a:t>
            </a:r>
            <a:r>
              <a:rPr lang="pt-BR" sz="2000" b="1" dirty="0">
                <a:solidFill>
                  <a:schemeClr val="tx1"/>
                </a:solidFill>
                <a:latin typeface="Bookman Old Style" pitchFamily="18" charset="0"/>
              </a:rPr>
              <a:t>"</a:t>
            </a:r>
            <a:r>
              <a:rPr lang="pt-BR" sz="2000" b="1" i="1" dirty="0">
                <a:solidFill>
                  <a:schemeClr val="tx1"/>
                </a:solidFill>
                <a:latin typeface="Bookman Old Style" pitchFamily="18" charset="0"/>
              </a:rPr>
              <a:t>transferência de responsabilidade</a:t>
            </a:r>
            <a:r>
              <a:rPr lang="pt-BR" sz="2000" b="1" dirty="0">
                <a:solidFill>
                  <a:schemeClr val="tx1"/>
                </a:solidFill>
                <a:latin typeface="Bookman Old Style" pitchFamily="18" charset="0"/>
              </a:rPr>
              <a:t>"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 e do </a:t>
            </a:r>
            <a:r>
              <a:rPr lang="pt-BR" sz="2000" b="1" dirty="0">
                <a:solidFill>
                  <a:schemeClr val="tx1"/>
                </a:solidFill>
                <a:latin typeface="Bookman Old Style" pitchFamily="18" charset="0"/>
              </a:rPr>
              <a:t>atendimento "</a:t>
            </a:r>
            <a:r>
              <a:rPr lang="pt-BR" sz="2000" b="1" i="1" dirty="0">
                <a:solidFill>
                  <a:schemeClr val="tx1"/>
                </a:solidFill>
                <a:latin typeface="Bookman Old Style" pitchFamily="18" charset="0"/>
              </a:rPr>
              <a:t>compartimentado</a:t>
            </a:r>
            <a:r>
              <a:rPr lang="pt-BR" sz="2000" b="1" dirty="0">
                <a:solidFill>
                  <a:schemeClr val="tx1"/>
                </a:solidFill>
                <a:latin typeface="Bookman Old Style" pitchFamily="18" charset="0"/>
              </a:rPr>
              <a:t>"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, fazendo com que a criança ou adolescente passe de um órgão, programa ou serviço para o outro, cada qual realizando um trabalho isolado;</a:t>
            </a:r>
          </a:p>
          <a:p>
            <a:pPr algn="just"/>
            <a:endParaRPr lang="pt-BR" altLang="pt-BR" sz="2400" dirty="0">
              <a:solidFill>
                <a:schemeClr val="tx1"/>
              </a:solidFill>
              <a:latin typeface="Bookman Old Style" pitchFamily="18" charset="0"/>
              <a:cs typeface="Segoe UI" panose="020B0502040204020203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É inadmissível realizar qualquer intervenção junto a uma criança ou adolescente de forma </a:t>
            </a:r>
            <a:r>
              <a:rPr lang="pt-BR" sz="2000" b="1" dirty="0">
                <a:solidFill>
                  <a:schemeClr val="tx1"/>
                </a:solidFill>
                <a:latin typeface="Bookman Old Style" pitchFamily="18" charset="0"/>
              </a:rPr>
              <a:t>dissociada</a:t>
            </a:r>
            <a:r>
              <a:rPr lang="pt-BR" sz="2000" dirty="0">
                <a:solidFill>
                  <a:schemeClr val="tx1"/>
                </a:solidFill>
                <a:latin typeface="Bookman Old Style" pitchFamily="18" charset="0"/>
              </a:rPr>
              <a:t> do atendimento de seus pais ou responsável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legal</a:t>
            </a:r>
          </a:p>
          <a:p>
            <a:pPr algn="just"/>
            <a:endParaRPr lang="pt-BR" altLang="pt-BR" sz="2400" dirty="0" smtClean="0">
              <a:solidFill>
                <a:schemeClr val="tx1"/>
              </a:solidFill>
              <a:latin typeface="Bookman Old Style" pitchFamily="18" charset="0"/>
              <a:cs typeface="Segoe UI" panose="020B0502040204020203" pitchFamily="34" charset="0"/>
            </a:endParaRPr>
          </a:p>
          <a:p>
            <a:pPr algn="just"/>
            <a:r>
              <a:rPr lang="pt-BR" altLang="pt-BR" sz="2000" dirty="0" smtClean="0">
                <a:solidFill>
                  <a:schemeClr val="tx1"/>
                </a:solidFill>
                <a:latin typeface="Bookman Old Style" pitchFamily="18" charset="0"/>
                <a:cs typeface="Segoe UI" panose="020B0502040204020203" pitchFamily="34" charset="0"/>
              </a:rPr>
              <a:t>A efetiva e integral solução dos  problemas que afligem as crianças e adolescentes é responsabilidade de  TODOS </a:t>
            </a:r>
            <a:endParaRPr lang="pt-BR" altLang="pt-BR" sz="2000" dirty="0">
              <a:solidFill>
                <a:schemeClr val="tx1"/>
              </a:solidFill>
              <a:latin typeface="Bookman Old Style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46693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739900" y="469557"/>
            <a:ext cx="10302602" cy="558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40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pt-BR" sz="4000" b="1" dirty="0" smtClean="0">
                <a:solidFill>
                  <a:schemeClr val="accent2"/>
                </a:solidFill>
                <a:latin typeface="Bookman Old Style" pitchFamily="18" charset="0"/>
              </a:rPr>
              <a:t>DESAFIOS </a:t>
            </a:r>
            <a:endParaRPr lang="pt-BR" sz="2000" b="1" dirty="0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Bookman Old Style" pitchFamily="18" charset="0"/>
              </a:rPr>
              <a:t>Capacitação dos profissionais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(prejuízos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imediatos à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vítima -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situações constrangedoras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– compromete a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coleta de provas sobre a violência praticada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– resultado: impunidade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do abusador/</a:t>
            </a:r>
            <a:r>
              <a:rPr lang="pt-BR" sz="2000" dirty="0" err="1" smtClean="0">
                <a:solidFill>
                  <a:schemeClr val="tx1"/>
                </a:solidFill>
                <a:latin typeface="Bookman Old Style" pitchFamily="18" charset="0"/>
              </a:rPr>
              <a:t>vitimizador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 e assim servindo de estímulo à reincidência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.)</a:t>
            </a:r>
            <a:endParaRPr lang="pt-BR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pt-BR" altLang="pt-BR" sz="2000" dirty="0" smtClean="0">
              <a:solidFill>
                <a:schemeClr val="tx1"/>
              </a:solidFill>
              <a:latin typeface="Bookman Old Style" pitchFamily="18" charset="0"/>
              <a:cs typeface="Segoe UI" panose="020B0502040204020203" pitchFamily="34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Bookman Old Style" pitchFamily="18" charset="0"/>
              </a:rPr>
              <a:t>Definir </a:t>
            </a:r>
            <a:r>
              <a:rPr lang="pt-BR" sz="2000" b="1" dirty="0" smtClean="0">
                <a:solidFill>
                  <a:schemeClr val="tx1"/>
                </a:solidFill>
                <a:latin typeface="Bookman Old Style" pitchFamily="18" charset="0"/>
              </a:rPr>
              <a:t>claramente o papel a ser desempenhado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por todos os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órgãos e autoridades com atuação direta ou indireta tanto na investigação da ocorrência propriamente dita quanto na aplicação de medidas de proteção à vítima e, eventualmente, à sua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família, bem como no tratamento. (flexibilidade)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Bookman Old Style" pitchFamily="18" charset="0"/>
              </a:rPr>
              <a:t>Política </a:t>
            </a:r>
            <a:r>
              <a:rPr lang="pt-BR" sz="2000" b="1" dirty="0" smtClean="0">
                <a:solidFill>
                  <a:schemeClr val="tx1"/>
                </a:solidFill>
                <a:latin typeface="Bookman Old Style" pitchFamily="18" charset="0"/>
              </a:rPr>
              <a:t>pública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 destinada ao atendimento desta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demanda, que exige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o aporte de recursos públicos provenientes do orçamento do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município, Estados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e pela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União</a:t>
            </a:r>
            <a:endParaRPr lang="pt-BR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pt-BR" altLang="pt-BR" sz="2000" b="1" dirty="0" smtClean="0">
              <a:solidFill>
                <a:schemeClr val="tx1"/>
              </a:solidFill>
              <a:latin typeface="Bookman Old Style" pitchFamily="18" charset="0"/>
              <a:cs typeface="Segoe UI" panose="020B0502040204020203" pitchFamily="34" charset="0"/>
            </a:endParaRPr>
          </a:p>
          <a:p>
            <a:pPr algn="just"/>
            <a:endParaRPr lang="pt-BR" altLang="pt-BR" sz="2000" b="1" dirty="0">
              <a:solidFill>
                <a:schemeClr val="tx1"/>
              </a:solidFill>
              <a:latin typeface="Bookman Old Style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46693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287338"/>
            <a:ext cx="7488238" cy="611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20079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3108326" y="201614"/>
            <a:ext cx="7008813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pt-BR" altLang="pt-BR" sz="4000" b="1" dirty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767" y="201614"/>
            <a:ext cx="8423275" cy="633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85088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3108326" y="201614"/>
            <a:ext cx="7008813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buClrTx/>
              <a:buFontTx/>
              <a:buNone/>
            </a:pPr>
            <a:r>
              <a:rPr lang="pt-BR" altLang="pt-BR" sz="4000" b="1" dirty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84994" name="Picture 2" descr="https://direitoainocencia.files.wordpress.com/2012/07/criancaadolescente_comecahoje_folder_divulgaca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7943" y="98856"/>
            <a:ext cx="9111992" cy="64780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85088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9234926" cy="1455683"/>
          </a:xfrm>
        </p:spPr>
        <p:txBody>
          <a:bodyPr>
            <a:normAutofit/>
          </a:bodyPr>
          <a:lstStyle/>
          <a:p>
            <a:r>
              <a:rPr lang="pt-BR" altLang="pt-BR" b="1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DADOS 2015</a:t>
            </a:r>
            <a:endParaRPr lang="pt-BR" altLang="pt-BR" b="1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1" y="2065283"/>
            <a:ext cx="8915399" cy="2988631"/>
          </a:xfrm>
        </p:spPr>
        <p:txBody>
          <a:bodyPr>
            <a:noAutofit/>
          </a:bodyPr>
          <a:lstStyle/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dirty="0" smtClean="0">
              <a:latin typeface="Bookman Old Style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dirty="0" smtClean="0">
              <a:latin typeface="Bookman Old Style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dirty="0" smtClean="0">
              <a:latin typeface="Bookman Old Style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dirty="0" smtClean="0">
              <a:latin typeface="Bookman Old Style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dirty="0" smtClean="0">
              <a:latin typeface="Bookman Old Style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576 vítimas, com idade </a:t>
            </a: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de zero a 12 anos, foram atendidas entre agosto de 2012 e abril de </a:t>
            </a: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2015, na delegacia especializada. </a:t>
            </a: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Isso </a:t>
            </a: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significa que houve </a:t>
            </a:r>
            <a:r>
              <a:rPr lang="pt-BR" sz="2400" b="1" dirty="0" smtClean="0">
                <a:solidFill>
                  <a:schemeClr val="tx1"/>
                </a:solidFill>
                <a:latin typeface="Bookman Old Style" pitchFamily="18" charset="0"/>
              </a:rPr>
              <a:t>uma vítima a cada dois dias</a:t>
            </a: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 na região </a:t>
            </a: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de Joinville</a:t>
            </a: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endParaRPr lang="pt-BR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Estudos </a:t>
            </a:r>
            <a:r>
              <a:rPr lang="pt-BR" sz="2400" dirty="0" smtClean="0">
                <a:solidFill>
                  <a:schemeClr val="tx1"/>
                </a:solidFill>
                <a:latin typeface="Bookman Old Style" pitchFamily="18" charset="0"/>
              </a:rPr>
              <a:t>indicam que as notificações correspondem a apenas 10% do total de casos reais e os 90% restantes representam a “cifra negra” dos crimes sexuais contra crianças e adolescentes.</a:t>
            </a: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altLang="pt-BR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856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9234926" cy="1455683"/>
          </a:xfrm>
        </p:spPr>
        <p:txBody>
          <a:bodyPr>
            <a:normAutofit fontScale="90000"/>
          </a:bodyPr>
          <a:lstStyle/>
          <a:p>
            <a:r>
              <a:rPr lang="pt-BR" altLang="pt-BR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O que é o Conselho Municipal ?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1" y="2065283"/>
            <a:ext cx="8915399" cy="4556234"/>
          </a:xfrm>
        </p:spPr>
        <p:txBody>
          <a:bodyPr>
            <a:normAutofit/>
          </a:bodyPr>
          <a:lstStyle/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É um órgão não estatal formado por organizações da sociedade civil e do poder público;</a:t>
            </a: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altLang="pt-BR" sz="28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Órgão permanente, paritário e deliberativo;</a:t>
            </a: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altLang="pt-BR" sz="28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Local de exercício do controle social;</a:t>
            </a:r>
          </a:p>
          <a:p>
            <a:pPr algn="just">
              <a:spcBef>
                <a:spcPts val="625"/>
              </a:spcBef>
              <a:buClrTx/>
              <a:buSzPct val="65000"/>
            </a:pPr>
            <a:endParaRPr lang="pt-BR" altLang="pt-BR" sz="28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Constitui </a:t>
            </a:r>
            <a:r>
              <a:rPr lang="pt-BR" altLang="pt-BR" sz="2800" i="1" u="sng" dirty="0">
                <a:solidFill>
                  <a:srgbClr val="000000"/>
                </a:solidFill>
                <a:latin typeface="Bookman Old Style" panose="02050604050505020204" pitchFamily="18" charset="0"/>
              </a:rPr>
              <a:t>esfera pública</a:t>
            </a:r>
            <a:r>
              <a:rPr lang="pt-BR" altLang="pt-BR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 de poder.</a:t>
            </a:r>
          </a:p>
        </p:txBody>
      </p:sp>
    </p:spTree>
    <p:extLst>
      <p:ext uri="{BB962C8B-B14F-4D97-AF65-F5344CB8AC3E}">
        <p14:creationId xmlns="" xmlns:p14="http://schemas.microsoft.com/office/powerpoint/2010/main" val="379856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987550" y="519114"/>
            <a:ext cx="82232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3200" dirty="0">
                <a:solidFill>
                  <a:srgbClr val="C00000"/>
                </a:solidFill>
                <a:latin typeface="Bookman Old Style" panose="02050604050505020204" pitchFamily="18" charset="0"/>
              </a:rPr>
              <a:t>Característica e função</a:t>
            </a:r>
            <a:endParaRPr lang="pt-BR" altLang="pt-BR" sz="42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135187" y="2133600"/>
            <a:ext cx="940517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8338" indent="-3254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5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Conselhos de direitos sociais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3B812F"/>
              </a:buClr>
              <a:buSzPct val="60000"/>
            </a:pPr>
            <a:r>
              <a:rPr lang="pt-BR" altLang="pt-BR" sz="25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- Ancorados na CF/88 e ECA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3B812F"/>
              </a:buClr>
              <a:buSzPct val="60000"/>
            </a:pPr>
            <a:r>
              <a:rPr lang="pt-BR" altLang="pt-BR" sz="25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- Existência do Conselho Estadual e Federal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SzPct val="65000"/>
            </a:pPr>
            <a:endParaRPr lang="pt-BR" altLang="pt-BR" sz="2500" b="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SzPct val="65000"/>
            </a:pPr>
            <a:r>
              <a:rPr lang="pt-BR" altLang="pt-BR" sz="25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Função: elaboração, deliberação, monitoramento e avaliação da política da criança e adolescente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SzPct val="65000"/>
            </a:pPr>
            <a:endParaRPr lang="pt-BR" altLang="pt-BR" sz="25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7161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0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Composição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9385738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Composição paritária (Sociedade Civil Organizada e </a:t>
            </a:r>
            <a:r>
              <a:rPr lang="pt-BR" altLang="pt-BR" sz="2800" b="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Poder Público</a:t>
            </a:r>
            <a:r>
              <a:rPr lang="pt-BR" altLang="pt-BR" sz="28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)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altLang="pt-BR" sz="2800" b="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Sociedade Civil – eleição – fórum permanente;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altLang="pt-BR" sz="2800" b="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b="0" dirty="0">
                <a:solidFill>
                  <a:srgbClr val="000000"/>
                </a:solidFill>
                <a:latin typeface="Bookman Old Style" panose="02050604050505020204" pitchFamily="18" charset="0"/>
              </a:rPr>
              <a:t>Poder Público – indicação </a:t>
            </a:r>
          </a:p>
          <a:p>
            <a:pPr algn="just" eaLnBrk="1" hangingPunct="1">
              <a:spcBef>
                <a:spcPts val="625"/>
              </a:spcBef>
              <a:buSzPct val="65000"/>
            </a:pPr>
            <a:endParaRPr lang="pt-BR" altLang="pt-BR" sz="2200" b="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25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4731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000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Deliberações do CMDCA</a:t>
            </a:r>
            <a:endParaRPr lang="pt-BR" altLang="pt-BR" sz="40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594022" y="1916113"/>
            <a:ext cx="9772916" cy="447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Os 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Conselhos de Direitos, em todos os níveis (municipal, estadual e Federal), 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exercem 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funções Executivas (deliberativas) típicas. </a:t>
            </a:r>
            <a:endParaRPr lang="pt-BR" sz="2000" b="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</a:pPr>
            <a:endParaRPr lang="pt-BR" sz="2000" b="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Quando 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o Conselho de Direitos delibera, dentro de sua esfera de competência deliberativa,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é o próprio governo que está deliberando,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 somente cabendo ao Prefeito, Governador ou Presidente da República o efetivo e integral cumprimento da respectiva deliberação, e com a prioridade absoluta </a:t>
            </a:r>
            <a:endParaRPr lang="pt-BR" sz="2000" b="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endParaRPr lang="pt-BR" altLang="pt-BR" sz="2000" b="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 eaLnBrk="1" hangingPunct="1">
              <a:spcBef>
                <a:spcPts val="625"/>
              </a:spcBef>
              <a:buClr>
                <a:srgbClr val="CC9900"/>
              </a:buClr>
              <a:buSzPct val="65000"/>
            </a:pPr>
            <a:r>
              <a:rPr lang="pt-BR" sz="1600" b="0" dirty="0" smtClean="0">
                <a:solidFill>
                  <a:schemeClr val="tx1"/>
                </a:solidFill>
                <a:latin typeface="Bookman Old Style" pitchFamily="18" charset="0"/>
              </a:rPr>
              <a:t>Art</a:t>
            </a:r>
            <a:r>
              <a:rPr lang="pt-BR" sz="1600" b="0" dirty="0" smtClean="0">
                <a:solidFill>
                  <a:schemeClr val="tx1"/>
                </a:solidFill>
                <a:latin typeface="Bookman Old Style" pitchFamily="18" charset="0"/>
              </a:rPr>
              <a:t>. 88, inciso II, da Lei n° 8.069/90 e art. 227, §7°, c/c art. 204, ambos da Constituição </a:t>
            </a:r>
            <a:r>
              <a:rPr lang="pt-BR" sz="1600" b="0" dirty="0" smtClean="0">
                <a:solidFill>
                  <a:schemeClr val="tx1"/>
                </a:solidFill>
                <a:latin typeface="Bookman Old Style" pitchFamily="18" charset="0"/>
              </a:rPr>
              <a:t>Federal e Art</a:t>
            </a:r>
            <a:r>
              <a:rPr lang="pt-BR" sz="1600" b="0" dirty="0" smtClean="0">
                <a:solidFill>
                  <a:schemeClr val="tx1"/>
                </a:solidFill>
                <a:latin typeface="Bookman Old Style" pitchFamily="18" charset="0"/>
              </a:rPr>
              <a:t>. </a:t>
            </a:r>
            <a:r>
              <a:rPr lang="pt-BR" sz="1600" b="0" dirty="0" smtClean="0">
                <a:solidFill>
                  <a:schemeClr val="tx1"/>
                </a:solidFill>
                <a:latin typeface="Bookman Old Style" pitchFamily="18" charset="0"/>
              </a:rPr>
              <a:t>4, </a:t>
            </a:r>
            <a:r>
              <a:rPr lang="pt-BR" sz="1600" b="0" dirty="0" smtClean="0">
                <a:solidFill>
                  <a:schemeClr val="tx1"/>
                </a:solidFill>
                <a:latin typeface="Bookman Old Style" pitchFamily="18" charset="0"/>
              </a:rPr>
              <a:t>caput e par. único, alíneas “c” e “d”, da Lei n° 8.069/90 e art. 227, caput, da Constituição Federal.</a:t>
            </a:r>
            <a:endParaRPr lang="pt-BR" altLang="pt-BR" sz="1600" b="0" dirty="0">
              <a:solidFill>
                <a:schemeClr val="tx1"/>
              </a:solidFill>
              <a:latin typeface="Bookman Old Style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4731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000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Como o CMDCA pode atuar no enfrentamento?</a:t>
            </a:r>
            <a:endParaRPr lang="pt-BR" altLang="pt-BR" sz="40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9385738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Deve definir 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quais as políticas e programas a serem implementados, é fundamental que os Conselhos Municipais dos Direitos da Criança e do Adolescente tenham plena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ciência das maiores demandas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Bookman Old Style" pitchFamily="18" charset="0"/>
              </a:rPr>
              <a:t>e deficiências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 na estrutura de atendimento à criança e ao adolescente existente no município, </a:t>
            </a:r>
            <a:endParaRPr lang="pt-BR" sz="2000" b="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endParaRPr lang="pt-BR" sz="2000" b="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E 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os Conselhos Tutelares, 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têm melhores condições </a:t>
            </a:r>
            <a:r>
              <a:rPr lang="pt-BR" sz="2000" b="0" dirty="0" smtClean="0">
                <a:solidFill>
                  <a:schemeClr val="tx1"/>
                </a:solidFill>
                <a:latin typeface="Bookman Old Style" pitchFamily="18" charset="0"/>
              </a:rPr>
              <a:t>de fornecer tais informações. </a:t>
            </a:r>
            <a:r>
              <a:rPr lang="pt-BR" altLang="pt-BR" sz="2600" b="0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endParaRPr lang="pt-BR" altLang="pt-BR" sz="2600" b="0" dirty="0">
              <a:solidFill>
                <a:srgbClr val="000000"/>
              </a:solidFill>
              <a:latin typeface="Bookman Old Style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 b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4731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981199" y="277814"/>
            <a:ext cx="954339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Como o CMDCA pode </a:t>
            </a:r>
            <a:r>
              <a:rPr lang="pt-BR" altLang="pt-BR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ajudar?</a:t>
            </a:r>
            <a:endParaRPr lang="pt-BR" altLang="pt-BR" sz="3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81200" y="1916113"/>
            <a:ext cx="9708292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1pPr>
            <a:lvl2pPr marL="669925" indent="-3238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5pPr>
            <a:lvl6pPr marL="25146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6pPr>
            <a:lvl7pPr marL="29718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7pPr>
            <a:lvl8pPr marL="34290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8pPr>
            <a:lvl9pPr marL="3886200" indent="-228600" algn="ctr" defTabSz="449263" eaLnBrk="0" fontAlgn="base" hangingPunct="0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chemeClr val="bg1"/>
                </a:solidFill>
                <a:latin typeface="Tahom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Definição </a:t>
            </a: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do papel de cada </a:t>
            </a: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integrante da rede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Elaboração de uma política pública específica</a:t>
            </a:r>
            <a:endParaRPr lang="pt-BR" sz="2800" b="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Articulação da rede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Fluxos e protocolos </a:t>
            </a:r>
            <a:endParaRPr lang="pt-BR" altLang="pt-BR" sz="2800" b="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Orientação </a:t>
            </a: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e capacitação dos profissionais </a:t>
            </a: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da rede para </a:t>
            </a: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identificação e notificação de ocorrências </a:t>
            </a:r>
            <a:r>
              <a:rPr 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similares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Campanhas </a:t>
            </a:r>
          </a:p>
          <a:p>
            <a:pPr algn="just" eaLnBrk="1" hangingPunct="1">
              <a:spcBef>
                <a:spcPts val="625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2800" b="0" dirty="0" smtClean="0">
                <a:solidFill>
                  <a:schemeClr val="tx1"/>
                </a:solidFill>
                <a:latin typeface="Bookman Old Style" pitchFamily="18" charset="0"/>
              </a:rPr>
              <a:t>Prevenção e Denúncias </a:t>
            </a:r>
            <a:endParaRPr lang="pt-BR" altLang="pt-BR" sz="2800" b="0" dirty="0">
              <a:solidFill>
                <a:schemeClr val="tx1"/>
              </a:solidFill>
              <a:latin typeface="Bookman Old Style" pitchFamily="18" charset="0"/>
            </a:endParaRPr>
          </a:p>
          <a:p>
            <a:pPr lvl="1" algn="just" eaLnBrk="1" hangingPunct="1">
              <a:spcBef>
                <a:spcPts val="625"/>
              </a:spcBef>
              <a:buSzPct val="60000"/>
            </a:pPr>
            <a:endParaRPr lang="pt-BR" altLang="pt-BR" sz="1600" b="0" dirty="0">
              <a:solidFill>
                <a:srgbClr val="000000"/>
              </a:solidFill>
              <a:latin typeface="Bookman Old Style" pitchFamily="18" charset="0"/>
            </a:endParaRPr>
          </a:p>
          <a:p>
            <a:pPr lvl="1" algn="just" eaLnBrk="1" hangingPunct="1">
              <a:spcBef>
                <a:spcPts val="650"/>
              </a:spcBef>
              <a:buSzPct val="60000"/>
            </a:pPr>
            <a:r>
              <a:rPr lang="pt-BR" altLang="pt-BR" sz="2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algn="just" eaLnBrk="1" hangingPunct="1">
              <a:spcBef>
                <a:spcPts val="650"/>
              </a:spcBef>
              <a:buSzPct val="60000"/>
            </a:pPr>
            <a:endParaRPr lang="pt-BR" altLang="pt-BR" sz="2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7529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607</TotalTime>
  <Words>1761</Words>
  <Application>Microsoft Office PowerPoint</Application>
  <PresentationFormat>Personalizar</PresentationFormat>
  <Paragraphs>255</Paragraphs>
  <Slides>29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Cacho</vt:lpstr>
      <vt:lpstr>A Importância do Trabalho Integrado</vt:lpstr>
      <vt:lpstr>EXPERIÊNCIA </vt:lpstr>
      <vt:lpstr>DADOS 2015</vt:lpstr>
      <vt:lpstr>O que é o Conselho Municipal ?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Importância do Trabalho Integrado</dc:title>
  <dc:creator>JOTA</dc:creator>
  <cp:lastModifiedBy>User</cp:lastModifiedBy>
  <cp:revision>59</cp:revision>
  <dcterms:created xsi:type="dcterms:W3CDTF">2016-05-15T19:00:21Z</dcterms:created>
  <dcterms:modified xsi:type="dcterms:W3CDTF">2016-05-18T03:04:41Z</dcterms:modified>
</cp:coreProperties>
</file>