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304" r:id="rId5"/>
    <p:sldId id="260" r:id="rId6"/>
    <p:sldId id="261" r:id="rId7"/>
    <p:sldId id="288" r:id="rId8"/>
    <p:sldId id="289" r:id="rId9"/>
    <p:sldId id="286" r:id="rId10"/>
    <p:sldId id="26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91" r:id="rId19"/>
    <p:sldId id="302" r:id="rId20"/>
    <p:sldId id="294" r:id="rId21"/>
    <p:sldId id="295" r:id="rId22"/>
    <p:sldId id="287" r:id="rId23"/>
    <p:sldId id="281" r:id="rId24"/>
    <p:sldId id="303" r:id="rId25"/>
    <p:sldId id="293" r:id="rId26"/>
    <p:sldId id="285" r:id="rId27"/>
    <p:sldId id="280" r:id="rId28"/>
    <p:sldId id="284" r:id="rId29"/>
    <p:sldId id="305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959" autoAdjust="0"/>
    <p:restoredTop sz="94660"/>
  </p:normalViewPr>
  <p:slideViewPr>
    <p:cSldViewPr snapToGrid="0">
      <p:cViewPr varScale="1">
        <p:scale>
          <a:sx n="77" d="100"/>
          <a:sy n="77" d="100"/>
        </p:scale>
        <p:origin x="-9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4CAB2-6DFC-4F72-8940-DECC0F25CBC4}" type="datetimeFigureOut">
              <a:rPr lang="pt-BR" smtClean="0"/>
              <a:pPr/>
              <a:t>17/05/2016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30744-E7EA-42B5-B68C-103F7E04978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542121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ts val="1125"/>
              </a:spcBef>
            </a:pPr>
            <a:endParaRPr lang="pt-BR" altLang="pt-BR" sz="1800" b="1" dirty="0">
              <a:solidFill>
                <a:schemeClr val="bg1"/>
              </a:solidFill>
              <a:latin typeface="Tahoma" panose="020B060403050404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38741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ts val="1125"/>
              </a:spcBef>
            </a:pPr>
            <a:endParaRPr lang="pt-BR" altLang="pt-BR" sz="1800" b="1">
              <a:solidFill>
                <a:schemeClr val="bg1"/>
              </a:solidFill>
              <a:latin typeface="Tahoma" panose="020B060403050404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8868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ts val="1125"/>
              </a:spcBef>
            </a:pPr>
            <a:endParaRPr lang="pt-BR" altLang="pt-BR" sz="1800" b="1">
              <a:solidFill>
                <a:schemeClr val="bg1"/>
              </a:solidFill>
              <a:latin typeface="Tahoma" panose="020B060403050404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36744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ts val="1125"/>
              </a:spcBef>
            </a:pPr>
            <a:endParaRPr lang="pt-BR" altLang="pt-BR" sz="1800" b="1">
              <a:solidFill>
                <a:schemeClr val="bg1"/>
              </a:solidFill>
              <a:latin typeface="Tahoma" panose="020B060403050404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98128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ts val="1125"/>
              </a:spcBef>
            </a:pPr>
            <a:endParaRPr lang="pt-BR" altLang="pt-BR" sz="1800" b="1">
              <a:solidFill>
                <a:schemeClr val="bg1"/>
              </a:solidFill>
              <a:latin typeface="Tahoma" panose="020B060403050404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92973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ts val="1125"/>
              </a:spcBef>
            </a:pPr>
            <a:endParaRPr lang="pt-BR" altLang="pt-BR" sz="1800" b="1" dirty="0">
              <a:solidFill>
                <a:schemeClr val="bg1"/>
              </a:solidFill>
              <a:latin typeface="Tahoma" panose="020B060403050404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92973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ts val="1125"/>
              </a:spcBef>
            </a:pPr>
            <a:endParaRPr lang="pt-BR" altLang="pt-BR" sz="1800" b="1" dirty="0">
              <a:solidFill>
                <a:schemeClr val="bg1"/>
              </a:solidFill>
              <a:latin typeface="Tahoma" panose="020B060403050404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92973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ts val="1125"/>
              </a:spcBef>
            </a:pPr>
            <a:endParaRPr lang="pt-BR" altLang="pt-BR" sz="1800" b="1" dirty="0">
              <a:solidFill>
                <a:schemeClr val="bg1"/>
              </a:solidFill>
              <a:latin typeface="Tahoma" panose="020B060403050404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92973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ts val="1125"/>
              </a:spcBef>
            </a:pPr>
            <a:endParaRPr lang="pt-BR" altLang="pt-BR" sz="1800" b="1" dirty="0">
              <a:solidFill>
                <a:schemeClr val="bg1"/>
              </a:solidFill>
              <a:latin typeface="Tahoma" panose="020B060403050404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92973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ts val="1125"/>
              </a:spcBef>
            </a:pPr>
            <a:endParaRPr lang="pt-BR" altLang="pt-BR" sz="1800" b="1" dirty="0">
              <a:solidFill>
                <a:schemeClr val="bg1"/>
              </a:solidFill>
              <a:latin typeface="Tahoma" panose="020B060403050404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92973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4EB77DC-27C6-4DE0-878B-350DBF9109D7}" type="slidenum">
              <a:rPr lang="pt-BR" altLang="pt-BR"/>
              <a:pPr/>
              <a:t>23</a:t>
            </a:fld>
            <a:endParaRPr lang="pt-BR" altLang="pt-BR" dirty="0"/>
          </a:p>
        </p:txBody>
      </p:sp>
      <p:sp>
        <p:nvSpPr>
          <p:cNvPr id="125953" name="Text Box 1"/>
          <p:cNvSpPr txBox="1">
            <a:spLocks noChangeArrowheads="1"/>
          </p:cNvSpPr>
          <p:nvPr/>
        </p:nvSpPr>
        <p:spPr bwMode="auto">
          <a:xfrm>
            <a:off x="3846513" y="9426575"/>
            <a:ext cx="2922587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880" tIns="46440" rIns="92880" bIns="4644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>
              <a:buClrTx/>
              <a:buFontTx/>
              <a:buNone/>
            </a:pPr>
            <a:fld id="{8DCA5FA0-F68D-4CFE-BAE8-4FB31D998701}" type="slidenum">
              <a:rPr lang="pt-BR" altLang="pt-BR" sz="12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 algn="r">
                <a:buClrTx/>
                <a:buFontTx/>
                <a:buNone/>
              </a:pPr>
              <a:t>23</a:t>
            </a:fld>
            <a:endParaRPr lang="pt-BR" altLang="pt-BR" sz="1200" dirty="0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2595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595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 dirty="0"/>
          </a:p>
        </p:txBody>
      </p:sp>
    </p:spTree>
    <p:extLst>
      <p:ext uri="{BB962C8B-B14F-4D97-AF65-F5344CB8AC3E}">
        <p14:creationId xmlns="" xmlns:p14="http://schemas.microsoft.com/office/powerpoint/2010/main" val="2992717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ts val="1125"/>
              </a:spcBef>
            </a:pPr>
            <a:endParaRPr lang="pt-BR" altLang="pt-BR" sz="1800" b="1" dirty="0">
              <a:solidFill>
                <a:schemeClr val="bg1"/>
              </a:solidFill>
              <a:latin typeface="Tahoma" panose="020B060403050404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18213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4EB77DC-27C6-4DE0-878B-350DBF9109D7}" type="slidenum">
              <a:rPr lang="pt-BR" altLang="pt-BR"/>
              <a:pPr/>
              <a:t>24</a:t>
            </a:fld>
            <a:endParaRPr lang="pt-BR" altLang="pt-BR" dirty="0"/>
          </a:p>
        </p:txBody>
      </p:sp>
      <p:sp>
        <p:nvSpPr>
          <p:cNvPr id="125953" name="Text Box 1"/>
          <p:cNvSpPr txBox="1">
            <a:spLocks noChangeArrowheads="1"/>
          </p:cNvSpPr>
          <p:nvPr/>
        </p:nvSpPr>
        <p:spPr bwMode="auto">
          <a:xfrm>
            <a:off x="3846513" y="9426575"/>
            <a:ext cx="2922587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880" tIns="46440" rIns="92880" bIns="4644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>
              <a:buClrTx/>
              <a:buFontTx/>
              <a:buNone/>
            </a:pPr>
            <a:fld id="{8DCA5FA0-F68D-4CFE-BAE8-4FB31D998701}" type="slidenum">
              <a:rPr lang="pt-BR" altLang="pt-BR" sz="12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 algn="r">
                <a:buClrTx/>
                <a:buFontTx/>
                <a:buNone/>
              </a:pPr>
              <a:t>24</a:t>
            </a:fld>
            <a:endParaRPr lang="pt-BR" altLang="pt-BR" sz="1200" dirty="0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2595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595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 dirty="0"/>
          </a:p>
        </p:txBody>
      </p:sp>
    </p:spTree>
    <p:extLst>
      <p:ext uri="{BB962C8B-B14F-4D97-AF65-F5344CB8AC3E}">
        <p14:creationId xmlns="" xmlns:p14="http://schemas.microsoft.com/office/powerpoint/2010/main" val="29927170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4EB77DC-27C6-4DE0-878B-350DBF9109D7}" type="slidenum">
              <a:rPr lang="pt-BR" altLang="pt-BR"/>
              <a:pPr/>
              <a:t>25</a:t>
            </a:fld>
            <a:endParaRPr lang="pt-BR" altLang="pt-BR" dirty="0"/>
          </a:p>
        </p:txBody>
      </p:sp>
      <p:sp>
        <p:nvSpPr>
          <p:cNvPr id="125953" name="Text Box 1"/>
          <p:cNvSpPr txBox="1">
            <a:spLocks noChangeArrowheads="1"/>
          </p:cNvSpPr>
          <p:nvPr/>
        </p:nvSpPr>
        <p:spPr bwMode="auto">
          <a:xfrm>
            <a:off x="3846513" y="9426575"/>
            <a:ext cx="2922587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880" tIns="46440" rIns="92880" bIns="4644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>
              <a:buClrTx/>
              <a:buFontTx/>
              <a:buNone/>
            </a:pPr>
            <a:fld id="{8DCA5FA0-F68D-4CFE-BAE8-4FB31D998701}" type="slidenum">
              <a:rPr lang="pt-BR" altLang="pt-BR" sz="12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 algn="r">
                <a:buClrTx/>
                <a:buFontTx/>
                <a:buNone/>
              </a:pPr>
              <a:t>25</a:t>
            </a:fld>
            <a:endParaRPr lang="pt-BR" altLang="pt-BR" sz="1200" dirty="0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2595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595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 dirty="0"/>
          </a:p>
        </p:txBody>
      </p:sp>
    </p:spTree>
    <p:extLst>
      <p:ext uri="{BB962C8B-B14F-4D97-AF65-F5344CB8AC3E}">
        <p14:creationId xmlns="" xmlns:p14="http://schemas.microsoft.com/office/powerpoint/2010/main" val="34260588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4EB77DC-27C6-4DE0-878B-350DBF9109D7}" type="slidenum">
              <a:rPr lang="pt-BR" altLang="pt-BR"/>
              <a:pPr/>
              <a:t>26</a:t>
            </a:fld>
            <a:endParaRPr lang="pt-BR" altLang="pt-BR" dirty="0"/>
          </a:p>
        </p:txBody>
      </p:sp>
      <p:sp>
        <p:nvSpPr>
          <p:cNvPr id="125953" name="Text Box 1"/>
          <p:cNvSpPr txBox="1">
            <a:spLocks noChangeArrowheads="1"/>
          </p:cNvSpPr>
          <p:nvPr/>
        </p:nvSpPr>
        <p:spPr bwMode="auto">
          <a:xfrm>
            <a:off x="3846513" y="9426575"/>
            <a:ext cx="2922587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880" tIns="46440" rIns="92880" bIns="4644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>
              <a:buClrTx/>
              <a:buFontTx/>
              <a:buNone/>
            </a:pPr>
            <a:fld id="{8DCA5FA0-F68D-4CFE-BAE8-4FB31D998701}" type="slidenum">
              <a:rPr lang="pt-BR" altLang="pt-BR" sz="12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 algn="r">
                <a:buClrTx/>
                <a:buFontTx/>
                <a:buNone/>
              </a:pPr>
              <a:t>26</a:t>
            </a:fld>
            <a:endParaRPr lang="pt-BR" altLang="pt-BR" sz="1200" dirty="0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2595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595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 dirty="0"/>
          </a:p>
        </p:txBody>
      </p:sp>
    </p:spTree>
    <p:extLst>
      <p:ext uri="{BB962C8B-B14F-4D97-AF65-F5344CB8AC3E}">
        <p14:creationId xmlns="" xmlns:p14="http://schemas.microsoft.com/office/powerpoint/2010/main" val="34260588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C4D5F1-BBCD-4990-8A11-0E499F5780E0}" type="slidenum">
              <a:rPr lang="pt-BR" altLang="pt-BR"/>
              <a:pPr/>
              <a:t>27</a:t>
            </a:fld>
            <a:endParaRPr lang="pt-BR" altLang="pt-BR" dirty="0"/>
          </a:p>
        </p:txBody>
      </p:sp>
      <p:sp>
        <p:nvSpPr>
          <p:cNvPr id="1249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5988" y="744538"/>
            <a:ext cx="4935537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49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4875" y="4714875"/>
            <a:ext cx="4957763" cy="44434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 dirty="0"/>
          </a:p>
        </p:txBody>
      </p:sp>
    </p:spTree>
    <p:extLst>
      <p:ext uri="{BB962C8B-B14F-4D97-AF65-F5344CB8AC3E}">
        <p14:creationId xmlns="" xmlns:p14="http://schemas.microsoft.com/office/powerpoint/2010/main" val="317840735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ECBCD76-540E-48BA-BD7A-E4AD355313A2}" type="slidenum">
              <a:rPr lang="pt-BR" altLang="pt-BR"/>
              <a:pPr/>
              <a:t>28</a:t>
            </a:fld>
            <a:endParaRPr lang="pt-BR" altLang="pt-BR" dirty="0"/>
          </a:p>
        </p:txBody>
      </p:sp>
      <p:sp>
        <p:nvSpPr>
          <p:cNvPr id="129025" name="Text Box 1"/>
          <p:cNvSpPr txBox="1">
            <a:spLocks noChangeArrowheads="1"/>
          </p:cNvSpPr>
          <p:nvPr/>
        </p:nvSpPr>
        <p:spPr bwMode="auto">
          <a:xfrm>
            <a:off x="3846513" y="9426575"/>
            <a:ext cx="2922587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880" tIns="46440" rIns="92880" bIns="4644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>
              <a:buClrTx/>
              <a:buFontTx/>
              <a:buNone/>
            </a:pPr>
            <a:fld id="{71E57C3E-4803-408A-8F50-590C89B47965}" type="slidenum">
              <a:rPr lang="pt-BR" altLang="pt-BR" sz="12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 algn="r">
                <a:buClrTx/>
                <a:buFontTx/>
                <a:buNone/>
              </a:pPr>
              <a:t>28</a:t>
            </a:fld>
            <a:endParaRPr lang="pt-BR" altLang="pt-BR" sz="1200" dirty="0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2902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902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 dirty="0"/>
          </a:p>
        </p:txBody>
      </p:sp>
    </p:spTree>
    <p:extLst>
      <p:ext uri="{BB962C8B-B14F-4D97-AF65-F5344CB8AC3E}">
        <p14:creationId xmlns="" xmlns:p14="http://schemas.microsoft.com/office/powerpoint/2010/main" val="24874972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ECBCD76-540E-48BA-BD7A-E4AD355313A2}" type="slidenum">
              <a:rPr lang="pt-BR" altLang="pt-BR"/>
              <a:pPr/>
              <a:t>29</a:t>
            </a:fld>
            <a:endParaRPr lang="pt-BR" altLang="pt-BR" dirty="0"/>
          </a:p>
        </p:txBody>
      </p:sp>
      <p:sp>
        <p:nvSpPr>
          <p:cNvPr id="129025" name="Text Box 1"/>
          <p:cNvSpPr txBox="1">
            <a:spLocks noChangeArrowheads="1"/>
          </p:cNvSpPr>
          <p:nvPr/>
        </p:nvSpPr>
        <p:spPr bwMode="auto">
          <a:xfrm>
            <a:off x="3846513" y="9426575"/>
            <a:ext cx="2922587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880" tIns="46440" rIns="92880" bIns="4644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>
              <a:buClrTx/>
              <a:buFontTx/>
              <a:buNone/>
            </a:pPr>
            <a:fld id="{71E57C3E-4803-408A-8F50-590C89B47965}" type="slidenum">
              <a:rPr lang="pt-BR" altLang="pt-BR" sz="12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 algn="r">
                <a:buClrTx/>
                <a:buFontTx/>
                <a:buNone/>
              </a:pPr>
              <a:t>29</a:t>
            </a:fld>
            <a:endParaRPr lang="pt-BR" altLang="pt-BR" sz="1200" dirty="0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2902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902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altLang="pt-BR" dirty="0"/>
          </a:p>
        </p:txBody>
      </p:sp>
    </p:spTree>
    <p:extLst>
      <p:ext uri="{BB962C8B-B14F-4D97-AF65-F5344CB8AC3E}">
        <p14:creationId xmlns="" xmlns:p14="http://schemas.microsoft.com/office/powerpoint/2010/main" val="2487497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ts val="1125"/>
              </a:spcBef>
            </a:pPr>
            <a:endParaRPr lang="pt-BR" altLang="pt-BR" sz="1800" b="1" dirty="0">
              <a:solidFill>
                <a:schemeClr val="bg1"/>
              </a:solidFill>
              <a:latin typeface="Tahoma" panose="020B060403050404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1821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ts val="1125"/>
              </a:spcBef>
            </a:pPr>
            <a:endParaRPr lang="pt-BR" altLang="pt-BR" sz="1800" b="1" dirty="0">
              <a:solidFill>
                <a:schemeClr val="bg1"/>
              </a:solidFill>
              <a:latin typeface="Tahoma" panose="020B060403050404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1821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ts val="1125"/>
              </a:spcBef>
            </a:pPr>
            <a:endParaRPr lang="pt-BR" altLang="pt-BR" sz="1800" b="1" dirty="0">
              <a:solidFill>
                <a:schemeClr val="bg1"/>
              </a:solidFill>
              <a:latin typeface="Tahoma" panose="020B060403050404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8434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ts val="1125"/>
              </a:spcBef>
            </a:pPr>
            <a:endParaRPr lang="pt-BR" altLang="pt-BR" sz="1800" b="1" dirty="0">
              <a:solidFill>
                <a:schemeClr val="bg1"/>
              </a:solidFill>
              <a:latin typeface="Tahoma" panose="020B060403050404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8434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ts val="1125"/>
              </a:spcBef>
            </a:pPr>
            <a:endParaRPr lang="pt-BR" altLang="pt-BR" sz="1800" b="1" dirty="0">
              <a:solidFill>
                <a:schemeClr val="bg1"/>
              </a:solidFill>
              <a:latin typeface="Tahoma" panose="020B060403050404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05956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ts val="1125"/>
              </a:spcBef>
            </a:pPr>
            <a:endParaRPr lang="pt-BR" altLang="pt-BR" sz="1800" b="1" dirty="0">
              <a:solidFill>
                <a:schemeClr val="bg1"/>
              </a:solidFill>
              <a:latin typeface="Tahoma" panose="020B060403050404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2562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ts val="1125"/>
              </a:spcBef>
            </a:pPr>
            <a:endParaRPr lang="pt-BR" altLang="pt-BR" sz="1800" b="1">
              <a:solidFill>
                <a:schemeClr val="bg1"/>
              </a:solidFill>
              <a:latin typeface="Tahoma" panose="020B060403050404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8122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79623" y="520262"/>
            <a:ext cx="11257004" cy="2286429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/>
              <a:t>A Importância do Trabalho Integrado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57227" y="3610730"/>
            <a:ext cx="8915399" cy="1126283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>
                <a:solidFill>
                  <a:srgbClr val="C00000"/>
                </a:solidFill>
              </a:rPr>
              <a:t>O Conselho Tutelar e o </a:t>
            </a:r>
            <a:r>
              <a:rPr lang="pt-BR" sz="4000" b="1" dirty="0" smtClean="0">
                <a:solidFill>
                  <a:srgbClr val="C00000"/>
                </a:solidFill>
              </a:rPr>
              <a:t>CMDCA</a:t>
            </a:r>
            <a:endParaRPr lang="pt-BR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5428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1981199" y="277814"/>
            <a:ext cx="9543393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800" dirty="0">
                <a:solidFill>
                  <a:srgbClr val="C00000"/>
                </a:solidFill>
                <a:latin typeface="Bookman Old Style" panose="02050604050505020204" pitchFamily="18" charset="0"/>
              </a:rPr>
              <a:t>FMDCA – Fundo Municipal dos 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800" dirty="0">
                <a:solidFill>
                  <a:srgbClr val="C00000"/>
                </a:solidFill>
                <a:latin typeface="Bookman Old Style" panose="02050604050505020204" pitchFamily="18" charset="0"/>
              </a:rPr>
              <a:t>Direitos da Criança e Adolescente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981199" y="1916113"/>
            <a:ext cx="9794789" cy="421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669925" indent="-32385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altLang="pt-BR" sz="2200" b="0" dirty="0">
                <a:solidFill>
                  <a:srgbClr val="000000"/>
                </a:solidFill>
                <a:latin typeface="Bookman Old Style" panose="02050604050505020204" pitchFamily="18" charset="0"/>
              </a:rPr>
              <a:t>É um fundo gerido pelo CMDCA mas liberado pela Prefeitura;</a:t>
            </a: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</a:pPr>
            <a:endParaRPr lang="pt-BR" altLang="pt-BR" sz="2200" b="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altLang="pt-BR" sz="2200" b="0" dirty="0">
                <a:solidFill>
                  <a:srgbClr val="000000"/>
                </a:solidFill>
                <a:latin typeface="Bookman Old Style" panose="02050604050505020204" pitchFamily="18" charset="0"/>
              </a:rPr>
              <a:t>Advém de doações e destinações de imposto de renda, de pessoas físicas e jurídicas;</a:t>
            </a: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endParaRPr lang="pt-BR" altLang="pt-BR" sz="2200" b="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altLang="pt-BR" sz="2200" b="0" dirty="0">
                <a:solidFill>
                  <a:srgbClr val="000000"/>
                </a:solidFill>
                <a:latin typeface="Bookman Old Style" panose="02050604050505020204" pitchFamily="18" charset="0"/>
              </a:rPr>
              <a:t>Pode ser disponibilizado para entidades governamentais e não governamentais</a:t>
            </a: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</a:pPr>
            <a:endParaRPr lang="pt-BR" altLang="pt-BR" sz="2200" b="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altLang="pt-BR" sz="2200" b="0" dirty="0">
                <a:solidFill>
                  <a:srgbClr val="000000"/>
                </a:solidFill>
                <a:latin typeface="Bookman Old Style" panose="02050604050505020204" pitchFamily="18" charset="0"/>
              </a:rPr>
              <a:t>Não pode ser utilizado para manutenção do CMDCA e do CT, reforma, construção, política básica.</a:t>
            </a:r>
          </a:p>
          <a:p>
            <a:pPr algn="just" eaLnBrk="1" hangingPunct="1">
              <a:spcBef>
                <a:spcPts val="625"/>
              </a:spcBef>
              <a:buSzPct val="65000"/>
            </a:pPr>
            <a:endParaRPr lang="pt-BR" altLang="pt-BR" sz="2200" b="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25"/>
              </a:spcBef>
              <a:buSzPct val="60000"/>
            </a:pPr>
            <a:endParaRPr lang="pt-BR" altLang="pt-BR" sz="250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50"/>
              </a:spcBef>
              <a:buSzPct val="60000"/>
            </a:pPr>
            <a:r>
              <a:rPr lang="pt-BR" altLang="pt-BR" sz="2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lvl="1" algn="just" eaLnBrk="1" hangingPunct="1">
              <a:spcBef>
                <a:spcPts val="650"/>
              </a:spcBef>
              <a:buSzPct val="60000"/>
            </a:pPr>
            <a:endParaRPr lang="pt-BR" altLang="pt-BR" sz="2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75292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2452661" y="3286125"/>
            <a:ext cx="924535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5400" dirty="0">
                <a:ln w="28575">
                  <a:solidFill>
                    <a:srgbClr val="FF6600"/>
                  </a:solidFill>
                  <a:prstDash val="solid"/>
                  <a:miter lim="800000"/>
                </a:ln>
                <a:solidFill>
                  <a:schemeClr val="accent1"/>
                </a:solidFill>
                <a:ea typeface="SimSun" charset="-122"/>
              </a:rPr>
              <a:t>CONSELHOS  TUTELARES !!</a:t>
            </a:r>
          </a:p>
        </p:txBody>
      </p:sp>
    </p:spTree>
    <p:extLst>
      <p:ext uri="{BB962C8B-B14F-4D97-AF65-F5344CB8AC3E}">
        <p14:creationId xmlns="" xmlns:p14="http://schemas.microsoft.com/office/powerpoint/2010/main" val="5634219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1981200" y="277815"/>
            <a:ext cx="8229600" cy="778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800" dirty="0">
                <a:solidFill>
                  <a:schemeClr val="accent1"/>
                </a:solidFill>
                <a:latin typeface="Bookman Old Style" panose="02050604050505020204" pitchFamily="18" charset="0"/>
              </a:rPr>
              <a:t>O que é o Conselho Tutelar?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1981199" y="1403131"/>
            <a:ext cx="9874469" cy="4727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669925" indent="-323850"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pt-BR" altLang="pt-BR" sz="2000" b="0" dirty="0">
                <a:solidFill>
                  <a:schemeClr val="tx1"/>
                </a:solidFill>
                <a:latin typeface="Bookman Old Style" panose="02050604050505020204" pitchFamily="18" charset="0"/>
              </a:rPr>
              <a:t>    O Conselho Tutelar é órgão PERMANENTE e AUTÔNOMO, NÃO JURISDICIONAL, 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endParaRPr lang="pt-BR" altLang="pt-BR" sz="2000" b="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pt-BR" altLang="pt-BR" sz="2000" b="0" dirty="0">
                <a:solidFill>
                  <a:schemeClr val="tx1"/>
                </a:solidFill>
                <a:latin typeface="Bookman Old Style" panose="02050604050505020204" pitchFamily="18" charset="0"/>
              </a:rPr>
              <a:t>    Encarregado de </a:t>
            </a:r>
            <a:r>
              <a:rPr lang="pt-BR" altLang="pt-BR" sz="2000" u="sng" dirty="0">
                <a:solidFill>
                  <a:schemeClr val="tx1"/>
                </a:solidFill>
                <a:latin typeface="Bookman Old Style" panose="02050604050505020204" pitchFamily="18" charset="0"/>
              </a:rPr>
              <a:t>zelar</a:t>
            </a:r>
            <a:r>
              <a:rPr lang="pt-BR" altLang="pt-BR" sz="2000" b="0" dirty="0">
                <a:solidFill>
                  <a:schemeClr val="tx1"/>
                </a:solidFill>
                <a:latin typeface="Bookman Old Style" panose="02050604050505020204" pitchFamily="18" charset="0"/>
              </a:rPr>
              <a:t> pelo cumprimento dos direitos da criança e do adolescente (Art. 131 – ECA), </a:t>
            </a:r>
            <a:r>
              <a:rPr lang="pt-BR" altLang="pt-BR" sz="2000" u="sng" dirty="0">
                <a:solidFill>
                  <a:schemeClr val="tx1"/>
                </a:solidFill>
                <a:latin typeface="Bookman Old Style" panose="02050604050505020204" pitchFamily="18" charset="0"/>
              </a:rPr>
              <a:t>fiscalizar</a:t>
            </a:r>
            <a:r>
              <a:rPr lang="pt-BR" altLang="pt-BR" sz="2000" b="0" dirty="0">
                <a:solidFill>
                  <a:schemeClr val="tx1"/>
                </a:solidFill>
                <a:latin typeface="Bookman Old Style" panose="02050604050505020204" pitchFamily="18" charset="0"/>
              </a:rPr>
              <a:t> a política de atendimento, </a:t>
            </a:r>
            <a:r>
              <a:rPr lang="pt-BR" altLang="pt-BR" sz="2000" u="sng" dirty="0">
                <a:solidFill>
                  <a:schemeClr val="tx1"/>
                </a:solidFill>
                <a:latin typeface="Bookman Old Style" panose="02050604050505020204" pitchFamily="18" charset="0"/>
              </a:rPr>
              <a:t>requisitar</a:t>
            </a:r>
            <a:r>
              <a:rPr lang="pt-BR" altLang="pt-BR" sz="2000" b="0" dirty="0">
                <a:solidFill>
                  <a:schemeClr val="tx1"/>
                </a:solidFill>
                <a:latin typeface="Bookman Old Style" panose="02050604050505020204" pitchFamily="18" charset="0"/>
              </a:rPr>
              <a:t> serviços públicos e </a:t>
            </a:r>
            <a:r>
              <a:rPr lang="pt-BR" altLang="pt-BR" sz="2000" u="sng" dirty="0">
                <a:solidFill>
                  <a:schemeClr val="tx1"/>
                </a:solidFill>
                <a:latin typeface="Bookman Old Style" panose="02050604050505020204" pitchFamily="18" charset="0"/>
              </a:rPr>
              <a:t>acionar</a:t>
            </a:r>
            <a:r>
              <a:rPr lang="pt-BR" altLang="pt-BR" sz="2000" b="0" dirty="0">
                <a:solidFill>
                  <a:schemeClr val="tx1"/>
                </a:solidFill>
                <a:latin typeface="Bookman Old Style" panose="02050604050505020204" pitchFamily="18" charset="0"/>
              </a:rPr>
              <a:t> a justiça quando necessário, além de </a:t>
            </a:r>
            <a:r>
              <a:rPr lang="pt-BR" altLang="pt-BR" sz="2000" u="sng" dirty="0">
                <a:solidFill>
                  <a:schemeClr val="tx1"/>
                </a:solidFill>
                <a:latin typeface="Bookman Old Style" panose="02050604050505020204" pitchFamily="18" charset="0"/>
              </a:rPr>
              <a:t>aplicar medidas</a:t>
            </a:r>
            <a:r>
              <a:rPr lang="pt-BR" altLang="pt-BR" sz="2000" b="0" u="sng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pt-BR" altLang="pt-BR" sz="2000" b="0" dirty="0">
                <a:solidFill>
                  <a:schemeClr val="tx1"/>
                </a:solidFill>
                <a:latin typeface="Bookman Old Style" panose="02050604050505020204" pitchFamily="18" charset="0"/>
              </a:rPr>
              <a:t>de proteção específicas as crianças e adolescentes e as pertinentes aos pais.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endParaRPr lang="pt-BR" altLang="pt-BR" sz="2000" b="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pt-BR" altLang="pt-BR" sz="2000" b="0" dirty="0">
                <a:solidFill>
                  <a:schemeClr val="tx1"/>
                </a:solidFill>
                <a:latin typeface="Bookman Old Style" panose="02050604050505020204" pitchFamily="18" charset="0"/>
              </a:rPr>
              <a:t>  Órgão permanente – Solidez amparada na Lei;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endParaRPr lang="pt-BR" altLang="pt-BR" sz="2000" b="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pt-BR" altLang="pt-BR" sz="2000" b="0" dirty="0">
                <a:solidFill>
                  <a:schemeClr val="tx1"/>
                </a:solidFill>
                <a:latin typeface="Bookman Old Style" panose="02050604050505020204" pitchFamily="18" charset="0"/>
              </a:rPr>
              <a:t>  Autônomo – Autonomia no desempenho das atribuições;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endParaRPr lang="pt-BR" altLang="pt-BR" sz="2000" b="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pt-BR" altLang="pt-BR" sz="2000" b="0" dirty="0">
                <a:solidFill>
                  <a:schemeClr val="tx1"/>
                </a:solidFill>
                <a:latin typeface="Bookman Old Style" panose="02050604050505020204" pitchFamily="18" charset="0"/>
              </a:rPr>
              <a:t>  Não Jurisdicional – Não integrante do Poder Judiciário.</a:t>
            </a:r>
            <a:endParaRPr lang="pt-BR" altLang="pt-BR" sz="1600" b="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25"/>
              </a:spcBef>
              <a:buSzPct val="60000"/>
            </a:pPr>
            <a:endParaRPr lang="pt-BR" altLang="pt-BR" sz="250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50"/>
              </a:spcBef>
              <a:buSzPct val="60000"/>
            </a:pPr>
            <a:r>
              <a:rPr lang="pt-BR" altLang="pt-BR" sz="2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lvl="1" algn="just" eaLnBrk="1" hangingPunct="1">
              <a:spcBef>
                <a:spcPts val="650"/>
              </a:spcBef>
              <a:buSzPct val="60000"/>
            </a:pPr>
            <a:endParaRPr lang="pt-BR" altLang="pt-BR" sz="2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453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1981200" y="277814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800" dirty="0">
                <a:solidFill>
                  <a:schemeClr val="accent1"/>
                </a:solidFill>
                <a:latin typeface="Bookman Old Style" panose="02050604050505020204" pitchFamily="18" charset="0"/>
              </a:rPr>
              <a:t>Atribuições do Conselho Tutelar?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1981200" y="1916113"/>
            <a:ext cx="8229600" cy="421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669925" indent="-323850"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/>
            <a:endParaRPr lang="pt-BR" altLang="pt-BR" sz="1600" b="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25"/>
              </a:spcBef>
              <a:buSzPct val="60000"/>
            </a:pPr>
            <a:endParaRPr lang="pt-BR" altLang="pt-BR" sz="250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50"/>
              </a:spcBef>
              <a:buSzPct val="60000"/>
            </a:pPr>
            <a:r>
              <a:rPr lang="pt-BR" altLang="pt-BR" sz="2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lvl="1" algn="just" eaLnBrk="1" hangingPunct="1">
              <a:spcBef>
                <a:spcPts val="650"/>
              </a:spcBef>
              <a:buSzPct val="60000"/>
            </a:pPr>
            <a:endParaRPr lang="pt-BR" altLang="pt-BR" sz="2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461" name="Retângulo 4"/>
          <p:cNvSpPr>
            <a:spLocks noChangeArrowheads="1"/>
          </p:cNvSpPr>
          <p:nvPr/>
        </p:nvSpPr>
        <p:spPr bwMode="auto">
          <a:xfrm>
            <a:off x="1952626" y="1928814"/>
            <a:ext cx="8429625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Art. 136 ECA. São atribuições do Conselho Tutelar:</a:t>
            </a:r>
          </a:p>
          <a:p>
            <a:pPr algn="just"/>
            <a:endParaRPr lang="pt-BR" altLang="pt-BR" sz="2000" dirty="0">
              <a:latin typeface="Bookman Old Style" panose="02050604050505020204" pitchFamily="18" charset="0"/>
            </a:endParaRPr>
          </a:p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I - atender as crianças e adolescentes nas hipóteses previstas nos </a:t>
            </a:r>
            <a:r>
              <a:rPr lang="pt-BR" altLang="pt-BR" sz="2000" dirty="0" err="1">
                <a:latin typeface="Bookman Old Style" panose="02050604050505020204" pitchFamily="18" charset="0"/>
              </a:rPr>
              <a:t>arts</a:t>
            </a:r>
            <a:r>
              <a:rPr lang="pt-BR" altLang="pt-BR" sz="2000" dirty="0">
                <a:latin typeface="Bookman Old Style" panose="02050604050505020204" pitchFamily="18" charset="0"/>
              </a:rPr>
              <a:t>. 98 e 105, aplicando as medidas previstas no art. 101, I a VII;</a:t>
            </a:r>
          </a:p>
          <a:p>
            <a:pPr algn="just"/>
            <a:endParaRPr lang="pt-BR" altLang="pt-BR" sz="2000" dirty="0">
              <a:latin typeface="Bookman Old Style" panose="02050604050505020204" pitchFamily="18" charset="0"/>
            </a:endParaRPr>
          </a:p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II - atender e </a:t>
            </a:r>
            <a:r>
              <a:rPr lang="pt-BR" altLang="pt-BR" sz="2000" b="1" dirty="0">
                <a:latin typeface="Bookman Old Style" panose="02050604050505020204" pitchFamily="18" charset="0"/>
              </a:rPr>
              <a:t>aconselhar os pais </a:t>
            </a:r>
            <a:r>
              <a:rPr lang="pt-BR" altLang="pt-BR" sz="2000" dirty="0">
                <a:latin typeface="Bookman Old Style" panose="02050604050505020204" pitchFamily="18" charset="0"/>
              </a:rPr>
              <a:t>ou responsável, aplicando as medidas previstas no art. 129, I a VII;</a:t>
            </a:r>
          </a:p>
          <a:p>
            <a:pPr algn="just"/>
            <a:endParaRPr lang="pt-BR" altLang="pt-BR" sz="2000" dirty="0">
              <a:latin typeface="Bookman Old Style" panose="02050604050505020204" pitchFamily="18" charset="0"/>
            </a:endParaRPr>
          </a:p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III - promover a </a:t>
            </a:r>
            <a:r>
              <a:rPr lang="pt-BR" altLang="pt-BR" sz="2000" b="1" dirty="0">
                <a:latin typeface="Bookman Old Style" panose="02050604050505020204" pitchFamily="18" charset="0"/>
              </a:rPr>
              <a:t>execução de suas decisões</a:t>
            </a:r>
            <a:r>
              <a:rPr lang="pt-BR" altLang="pt-BR" sz="2000" dirty="0">
                <a:latin typeface="Bookman Old Style" panose="02050604050505020204" pitchFamily="18" charset="0"/>
              </a:rPr>
              <a:t>, podendo para tanto:</a:t>
            </a:r>
          </a:p>
          <a:p>
            <a:pPr algn="just"/>
            <a:endParaRPr lang="pt-BR" altLang="pt-BR" sz="2000" dirty="0">
              <a:latin typeface="Bookman Old Style" panose="02050604050505020204" pitchFamily="18" charset="0"/>
            </a:endParaRPr>
          </a:p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       a) </a:t>
            </a:r>
            <a:r>
              <a:rPr lang="pt-BR" altLang="pt-BR" sz="2000" b="1" dirty="0">
                <a:latin typeface="Bookman Old Style" panose="02050604050505020204" pitchFamily="18" charset="0"/>
              </a:rPr>
              <a:t>requisitar serviços públicos</a:t>
            </a:r>
            <a:r>
              <a:rPr lang="pt-BR" altLang="pt-BR" sz="2000" dirty="0">
                <a:latin typeface="Bookman Old Style" panose="02050604050505020204" pitchFamily="18" charset="0"/>
              </a:rPr>
              <a:t> nas áreas de saúde, educação, serviço     social, previdência, trabalho e segurança;</a:t>
            </a:r>
          </a:p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        b) representar junto à autoridade judiciária nos casos de </a:t>
            </a:r>
            <a:r>
              <a:rPr lang="pt-BR" altLang="pt-BR" sz="2000" b="1" dirty="0">
                <a:latin typeface="Bookman Old Style" panose="02050604050505020204" pitchFamily="18" charset="0"/>
              </a:rPr>
              <a:t>descumprimento injustificado de suas deliberações</a:t>
            </a:r>
            <a:r>
              <a:rPr lang="pt-BR" altLang="pt-BR" sz="2000" i="1" dirty="0"/>
              <a:t>.</a:t>
            </a:r>
            <a:endParaRPr lang="pt-BR" altLang="pt-BR" sz="2000" dirty="0"/>
          </a:p>
        </p:txBody>
      </p:sp>
    </p:spTree>
    <p:extLst>
      <p:ext uri="{BB962C8B-B14F-4D97-AF65-F5344CB8AC3E}">
        <p14:creationId xmlns="" xmlns:p14="http://schemas.microsoft.com/office/powerpoint/2010/main" val="3213037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1981200" y="277814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800" dirty="0">
                <a:solidFill>
                  <a:schemeClr val="accent1"/>
                </a:solidFill>
                <a:latin typeface="Bookman Old Style" panose="02050604050505020204" pitchFamily="18" charset="0"/>
              </a:rPr>
              <a:t>Atribuições do Conselho Tutelar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1981200" y="1916113"/>
            <a:ext cx="8229600" cy="421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669925" indent="-323850"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/>
            <a:endParaRPr lang="pt-BR" altLang="pt-BR" sz="1600" b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25"/>
              </a:spcBef>
              <a:buSzPct val="60000"/>
            </a:pPr>
            <a:endParaRPr lang="pt-BR" altLang="pt-BR" sz="250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50"/>
              </a:spcBef>
              <a:buSzPct val="60000"/>
            </a:pPr>
            <a:r>
              <a:rPr lang="pt-BR" altLang="pt-BR" sz="26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lvl="1" algn="just" eaLnBrk="1" hangingPunct="1">
              <a:spcBef>
                <a:spcPts val="650"/>
              </a:spcBef>
              <a:buSzPct val="60000"/>
            </a:pPr>
            <a:endParaRPr lang="pt-BR" altLang="pt-BR" sz="26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485" name="Retângulo 4"/>
          <p:cNvSpPr>
            <a:spLocks noChangeArrowheads="1"/>
          </p:cNvSpPr>
          <p:nvPr/>
        </p:nvSpPr>
        <p:spPr bwMode="auto">
          <a:xfrm>
            <a:off x="1952626" y="1928814"/>
            <a:ext cx="842962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pt-BR" altLang="pt-BR" dirty="0">
                <a:latin typeface="Bookman Old Style" panose="02050604050505020204" pitchFamily="18" charset="0"/>
              </a:rPr>
              <a:t>Art. 136 ECA. São atribuições do Conselho Tutelar:</a:t>
            </a:r>
          </a:p>
          <a:p>
            <a:pPr algn="just"/>
            <a:endParaRPr lang="pt-BR" altLang="pt-BR" dirty="0">
              <a:latin typeface="Bookman Old Style" panose="02050604050505020204" pitchFamily="18" charset="0"/>
            </a:endParaRPr>
          </a:p>
          <a:p>
            <a:pPr algn="just"/>
            <a:r>
              <a:rPr lang="pt-BR" altLang="pt-BR" dirty="0">
                <a:latin typeface="Bookman Old Style" panose="02050604050505020204" pitchFamily="18" charset="0"/>
              </a:rPr>
              <a:t>IV - encaminhar ao </a:t>
            </a:r>
            <a:r>
              <a:rPr lang="pt-BR" altLang="pt-BR" b="1" dirty="0">
                <a:latin typeface="Bookman Old Style" panose="02050604050505020204" pitchFamily="18" charset="0"/>
              </a:rPr>
              <a:t>Ministério Público notícia de fato</a:t>
            </a:r>
            <a:r>
              <a:rPr lang="pt-BR" altLang="pt-BR" dirty="0">
                <a:latin typeface="Bookman Old Style" panose="02050604050505020204" pitchFamily="18" charset="0"/>
              </a:rPr>
              <a:t> que constitua infração administrativa ou penal contra os direitos da criança ou adolescente;</a:t>
            </a:r>
          </a:p>
          <a:p>
            <a:pPr algn="just"/>
            <a:endParaRPr lang="pt-BR" altLang="pt-BR" dirty="0">
              <a:latin typeface="Bookman Old Style" panose="02050604050505020204" pitchFamily="18" charset="0"/>
            </a:endParaRPr>
          </a:p>
          <a:p>
            <a:pPr algn="just"/>
            <a:r>
              <a:rPr lang="pt-BR" altLang="pt-BR" dirty="0">
                <a:latin typeface="Bookman Old Style" panose="02050604050505020204" pitchFamily="18" charset="0"/>
              </a:rPr>
              <a:t>V - encaminhar à autoridade judiciária os casos de sua competência;</a:t>
            </a:r>
          </a:p>
          <a:p>
            <a:pPr algn="just"/>
            <a:endParaRPr lang="pt-BR" altLang="pt-BR" dirty="0">
              <a:latin typeface="Bookman Old Style" panose="02050604050505020204" pitchFamily="18" charset="0"/>
            </a:endParaRPr>
          </a:p>
          <a:p>
            <a:pPr algn="just"/>
            <a:r>
              <a:rPr lang="pt-BR" altLang="pt-BR" dirty="0">
                <a:latin typeface="Bookman Old Style" panose="02050604050505020204" pitchFamily="18" charset="0"/>
              </a:rPr>
              <a:t>VI - providenciar a medida estabelecida pela autoridade judiciária, dentre as previstas no art. 101, de I a VI, para o adolescente autor de ato infracional;</a:t>
            </a:r>
          </a:p>
          <a:p>
            <a:pPr algn="just"/>
            <a:endParaRPr lang="pt-BR" altLang="pt-BR" dirty="0">
              <a:latin typeface="Bookman Old Style" panose="02050604050505020204" pitchFamily="18" charset="0"/>
            </a:endParaRPr>
          </a:p>
          <a:p>
            <a:pPr algn="just"/>
            <a:r>
              <a:rPr lang="pt-BR" altLang="pt-BR" dirty="0">
                <a:latin typeface="Bookman Old Style" panose="02050604050505020204" pitchFamily="18" charset="0"/>
              </a:rPr>
              <a:t>VII - expedir notificações;</a:t>
            </a:r>
          </a:p>
          <a:p>
            <a:pPr algn="just"/>
            <a:endParaRPr lang="pt-BR" altLang="pt-BR" dirty="0">
              <a:latin typeface="Bookman Old Style" panose="02050604050505020204" pitchFamily="18" charset="0"/>
            </a:endParaRPr>
          </a:p>
          <a:p>
            <a:pPr algn="just"/>
            <a:r>
              <a:rPr lang="pt-BR" altLang="pt-BR" dirty="0">
                <a:latin typeface="Bookman Old Style" panose="02050604050505020204" pitchFamily="18" charset="0"/>
              </a:rPr>
              <a:t>VIII - requisitar certidões de nascimento e de óbito de criança ou adolescente quando necessário;</a:t>
            </a:r>
          </a:p>
        </p:txBody>
      </p:sp>
    </p:spTree>
    <p:extLst>
      <p:ext uri="{BB962C8B-B14F-4D97-AF65-F5344CB8AC3E}">
        <p14:creationId xmlns="" xmlns:p14="http://schemas.microsoft.com/office/powerpoint/2010/main" val="33266285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1981200" y="277814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800" dirty="0">
                <a:solidFill>
                  <a:schemeClr val="accent1"/>
                </a:solidFill>
                <a:latin typeface="Bookman Old Style" panose="02050604050505020204" pitchFamily="18" charset="0"/>
              </a:rPr>
              <a:t>Atribuições do Conselho Tutelar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1981200" y="1916113"/>
            <a:ext cx="8229600" cy="421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669925" indent="-323850"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/>
            <a:endParaRPr lang="pt-BR" altLang="pt-BR" sz="1600" b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25"/>
              </a:spcBef>
              <a:buSzPct val="60000"/>
            </a:pPr>
            <a:endParaRPr lang="pt-BR" altLang="pt-BR" sz="250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50"/>
              </a:spcBef>
              <a:buSzPct val="60000"/>
            </a:pPr>
            <a:r>
              <a:rPr lang="pt-BR" altLang="pt-BR" sz="26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lvl="1" algn="just" eaLnBrk="1" hangingPunct="1">
              <a:spcBef>
                <a:spcPts val="650"/>
              </a:spcBef>
              <a:buSzPct val="60000"/>
            </a:pPr>
            <a:endParaRPr lang="pt-BR" altLang="pt-BR" sz="26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1509" name="Retângulo 4"/>
          <p:cNvSpPr>
            <a:spLocks noChangeArrowheads="1"/>
          </p:cNvSpPr>
          <p:nvPr/>
        </p:nvSpPr>
        <p:spPr bwMode="auto">
          <a:xfrm>
            <a:off x="1952626" y="1643064"/>
            <a:ext cx="9625655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pt-BR" altLang="pt-BR" dirty="0">
                <a:latin typeface="Bookman Old Style" panose="02050604050505020204" pitchFamily="18" charset="0"/>
              </a:rPr>
              <a:t>Art. 136 ECA. São atribuições do Conselho Tutelar:</a:t>
            </a:r>
          </a:p>
          <a:p>
            <a:pPr algn="just"/>
            <a:endParaRPr lang="pt-BR" altLang="pt-BR" dirty="0">
              <a:latin typeface="Bookman Old Style" panose="02050604050505020204" pitchFamily="18" charset="0"/>
            </a:endParaRPr>
          </a:p>
          <a:p>
            <a:pPr algn="just"/>
            <a:r>
              <a:rPr lang="pt-BR" altLang="pt-BR" dirty="0">
                <a:latin typeface="Bookman Old Style" panose="02050604050505020204" pitchFamily="18" charset="0"/>
              </a:rPr>
              <a:t>IX - </a:t>
            </a:r>
            <a:r>
              <a:rPr lang="pt-BR" altLang="pt-BR" b="1" dirty="0">
                <a:latin typeface="Bookman Old Style" panose="02050604050505020204" pitchFamily="18" charset="0"/>
              </a:rPr>
              <a:t>assessorar o Poder Executivo</a:t>
            </a:r>
            <a:r>
              <a:rPr lang="pt-BR" altLang="pt-BR" dirty="0">
                <a:latin typeface="Bookman Old Style" panose="02050604050505020204" pitchFamily="18" charset="0"/>
              </a:rPr>
              <a:t> local na elaboração da proposta orçamentária para planos e programas de atendimento dos direitos da criança e do adolescente;</a:t>
            </a:r>
          </a:p>
          <a:p>
            <a:pPr algn="just"/>
            <a:endParaRPr lang="pt-BR" altLang="pt-BR" dirty="0">
              <a:latin typeface="Bookman Old Style" panose="02050604050505020204" pitchFamily="18" charset="0"/>
            </a:endParaRPr>
          </a:p>
          <a:p>
            <a:pPr algn="just"/>
            <a:r>
              <a:rPr lang="pt-BR" altLang="pt-BR" dirty="0">
                <a:latin typeface="Bookman Old Style" panose="02050604050505020204" pitchFamily="18" charset="0"/>
              </a:rPr>
              <a:t>X - representar, em nome da pessoa e da família, contra a violação dos direitos previstos no art. 220, § 3º, inciso II, da Constituição Federal;</a:t>
            </a:r>
          </a:p>
          <a:p>
            <a:pPr algn="just"/>
            <a:endParaRPr lang="pt-BR" altLang="pt-BR" dirty="0">
              <a:latin typeface="Bookman Old Style" panose="02050604050505020204" pitchFamily="18" charset="0"/>
            </a:endParaRPr>
          </a:p>
          <a:p>
            <a:pPr algn="just"/>
            <a:r>
              <a:rPr lang="pt-BR" altLang="pt-BR" dirty="0">
                <a:latin typeface="Bookman Old Style" panose="02050604050505020204" pitchFamily="18" charset="0"/>
              </a:rPr>
              <a:t>XI - </a:t>
            </a:r>
            <a:r>
              <a:rPr lang="pt-BR" altLang="pt-BR" b="1" dirty="0">
                <a:latin typeface="Bookman Old Style" panose="02050604050505020204" pitchFamily="18" charset="0"/>
              </a:rPr>
              <a:t>representar ao Ministério Público</a:t>
            </a:r>
            <a:r>
              <a:rPr lang="pt-BR" altLang="pt-BR" dirty="0">
                <a:latin typeface="Bookman Old Style" panose="02050604050505020204" pitchFamily="18" charset="0"/>
              </a:rPr>
              <a:t> para efeito das ações de perda ou suspensão do poder familiar, após esgotadas as possibilidades de manutenção da criança ou do adolescente junto à família natural.</a:t>
            </a:r>
          </a:p>
          <a:p>
            <a:pPr algn="just"/>
            <a:r>
              <a:rPr lang="pt-BR" altLang="pt-BR" dirty="0">
                <a:latin typeface="Bookman Old Style" panose="02050604050505020204" pitchFamily="18" charset="0"/>
              </a:rPr>
              <a:t>Parágrafo único.  Se, no exercício de suas atribuições, o Conselho Tutelar entender necessário o afastamento do convívio familiar, comunicará incontinenti o fato ao Ministério Público, prestando-lhe informações sobre os motivos de tal entendimento e as providências tomadas para a orientação, o apoio e a promoção social da família.”</a:t>
            </a:r>
          </a:p>
          <a:p>
            <a:pPr algn="just"/>
            <a:endParaRPr lang="pt-BR" altLang="pt-BR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60834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1981200" y="277814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800" dirty="0">
                <a:solidFill>
                  <a:schemeClr val="accent1"/>
                </a:solidFill>
                <a:latin typeface="Bookman Old Style" panose="02050604050505020204" pitchFamily="18" charset="0"/>
              </a:rPr>
              <a:t>Aplicações de medidas de proteção 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800" dirty="0">
                <a:solidFill>
                  <a:schemeClr val="accent1"/>
                </a:solidFill>
                <a:latin typeface="Bookman Old Style" panose="02050604050505020204" pitchFamily="18" charset="0"/>
              </a:rPr>
              <a:t>pelo Conselho Tutelar</a:t>
            </a: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981200" y="1916113"/>
            <a:ext cx="8229600" cy="421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669925" indent="-323850"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/>
            <a:endParaRPr lang="pt-BR" altLang="pt-BR" sz="1600" b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25"/>
              </a:spcBef>
              <a:buSzPct val="60000"/>
            </a:pPr>
            <a:endParaRPr lang="pt-BR" altLang="pt-BR" sz="250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50"/>
              </a:spcBef>
              <a:buSzPct val="60000"/>
            </a:pPr>
            <a:r>
              <a:rPr lang="pt-BR" altLang="pt-BR" sz="26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lvl="1" algn="just" eaLnBrk="1" hangingPunct="1">
              <a:spcBef>
                <a:spcPts val="650"/>
              </a:spcBef>
              <a:buSzPct val="60000"/>
            </a:pPr>
            <a:endParaRPr lang="pt-BR" altLang="pt-BR" sz="26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533" name="Retângulo 4"/>
          <p:cNvSpPr>
            <a:spLocks noChangeArrowheads="1"/>
          </p:cNvSpPr>
          <p:nvPr/>
        </p:nvSpPr>
        <p:spPr bwMode="auto">
          <a:xfrm>
            <a:off x="1952626" y="1643064"/>
            <a:ext cx="9729622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“</a:t>
            </a:r>
            <a:r>
              <a:rPr lang="pt-BR" altLang="pt-BR" sz="2000" b="1" dirty="0">
                <a:latin typeface="Bookman Old Style" panose="02050604050505020204" pitchFamily="18" charset="0"/>
              </a:rPr>
              <a:t>Art. 101 ECA</a:t>
            </a:r>
            <a:r>
              <a:rPr lang="pt-BR" altLang="pt-BR" sz="2000" dirty="0">
                <a:latin typeface="Bookman Old Style" panose="02050604050505020204" pitchFamily="18" charset="0"/>
              </a:rPr>
              <a:t>. Verificada qualquer das hipóteses previstas no art. 98, a autoridade competente poderá determinar, dentre outras, as seguintes medidas:</a:t>
            </a:r>
          </a:p>
          <a:p>
            <a:pPr algn="just"/>
            <a:endParaRPr lang="pt-BR" altLang="pt-BR" sz="2000" dirty="0">
              <a:latin typeface="Bookman Old Style" panose="02050604050505020204" pitchFamily="18" charset="0"/>
            </a:endParaRPr>
          </a:p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I - encaminhamento aos pais ou responsável, mediante termo de responsabilidade;</a:t>
            </a:r>
          </a:p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II - </a:t>
            </a:r>
            <a:r>
              <a:rPr lang="pt-BR" altLang="pt-BR" sz="2000" b="1" dirty="0">
                <a:latin typeface="Bookman Old Style" panose="02050604050505020204" pitchFamily="18" charset="0"/>
              </a:rPr>
              <a:t>orientação, apoio e acompanhamento </a:t>
            </a:r>
            <a:r>
              <a:rPr lang="pt-BR" altLang="pt-BR" sz="2000" dirty="0">
                <a:latin typeface="Bookman Old Style" panose="02050604050505020204" pitchFamily="18" charset="0"/>
              </a:rPr>
              <a:t>temporários;</a:t>
            </a:r>
          </a:p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III - </a:t>
            </a:r>
            <a:r>
              <a:rPr lang="pt-BR" altLang="pt-BR" sz="2000" b="1" dirty="0">
                <a:latin typeface="Bookman Old Style" panose="02050604050505020204" pitchFamily="18" charset="0"/>
              </a:rPr>
              <a:t>matrícula</a:t>
            </a:r>
            <a:r>
              <a:rPr lang="pt-BR" altLang="pt-BR" sz="2000" dirty="0">
                <a:latin typeface="Bookman Old Style" panose="02050604050505020204" pitchFamily="18" charset="0"/>
              </a:rPr>
              <a:t> e freqüência obrigatórias em estabelecimento oficial de ensino fundamental;</a:t>
            </a:r>
          </a:p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IV - </a:t>
            </a:r>
            <a:r>
              <a:rPr lang="pt-BR" altLang="pt-BR" sz="2000" b="1" dirty="0">
                <a:latin typeface="Bookman Old Style" panose="02050604050505020204" pitchFamily="18" charset="0"/>
              </a:rPr>
              <a:t>inclusão em programa</a:t>
            </a:r>
            <a:r>
              <a:rPr lang="pt-BR" altLang="pt-BR" sz="2000" dirty="0">
                <a:latin typeface="Bookman Old Style" panose="02050604050505020204" pitchFamily="18" charset="0"/>
              </a:rPr>
              <a:t> comunitário ou oficial de auxílio à família, à criança e ao adolescente;</a:t>
            </a:r>
          </a:p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V - </a:t>
            </a:r>
            <a:r>
              <a:rPr lang="pt-BR" altLang="pt-BR" sz="2000" b="1" dirty="0">
                <a:latin typeface="Bookman Old Style" panose="02050604050505020204" pitchFamily="18" charset="0"/>
              </a:rPr>
              <a:t>requisição de tratamento médico, psicológico ou psiquiátrico</a:t>
            </a:r>
            <a:r>
              <a:rPr lang="pt-BR" altLang="pt-BR" sz="2000" dirty="0">
                <a:latin typeface="Bookman Old Style" panose="02050604050505020204" pitchFamily="18" charset="0"/>
              </a:rPr>
              <a:t>, em regime hospitalar ou ambulatorial;</a:t>
            </a:r>
          </a:p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VI - inclusão em programa oficial ou comunitário de auxílio, orientação e tratamento a alcoólatras e toxicômanos;</a:t>
            </a:r>
          </a:p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VII - </a:t>
            </a:r>
            <a:r>
              <a:rPr lang="pt-BR" altLang="pt-BR" sz="2000" b="1" dirty="0">
                <a:latin typeface="Bookman Old Style" panose="02050604050505020204" pitchFamily="18" charset="0"/>
              </a:rPr>
              <a:t>acolhimento institucional</a:t>
            </a:r>
            <a:r>
              <a:rPr lang="pt-BR" altLang="pt-BR" sz="2000" dirty="0">
                <a:latin typeface="Bookman Old Style" panose="02050604050505020204" pitchFamily="18" charset="0"/>
              </a:rPr>
              <a:t>;”</a:t>
            </a:r>
          </a:p>
        </p:txBody>
      </p:sp>
    </p:spTree>
    <p:extLst>
      <p:ext uri="{BB962C8B-B14F-4D97-AF65-F5344CB8AC3E}">
        <p14:creationId xmlns="" xmlns:p14="http://schemas.microsoft.com/office/powerpoint/2010/main" val="26484602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1981199" y="277814"/>
            <a:ext cx="9757719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800" dirty="0">
                <a:solidFill>
                  <a:schemeClr val="accent1"/>
                </a:solidFill>
                <a:latin typeface="Bookman Old Style" panose="02050604050505020204" pitchFamily="18" charset="0"/>
              </a:rPr>
              <a:t>Aplicações de medidas aos pais e 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800" dirty="0">
                <a:solidFill>
                  <a:schemeClr val="accent1"/>
                </a:solidFill>
                <a:latin typeface="Bookman Old Style" panose="02050604050505020204" pitchFamily="18" charset="0"/>
              </a:rPr>
              <a:t>responsáveis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981200" y="1916113"/>
            <a:ext cx="8229600" cy="421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669925" indent="-323850"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/>
            <a:endParaRPr lang="pt-BR" altLang="pt-BR" sz="1600" b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25"/>
              </a:spcBef>
              <a:buSzPct val="60000"/>
            </a:pPr>
            <a:endParaRPr lang="pt-BR" altLang="pt-BR" sz="250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50"/>
              </a:spcBef>
              <a:buSzPct val="60000"/>
            </a:pPr>
            <a:r>
              <a:rPr lang="pt-BR" altLang="pt-BR" sz="26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lvl="1" algn="just" eaLnBrk="1" hangingPunct="1">
              <a:spcBef>
                <a:spcPts val="650"/>
              </a:spcBef>
              <a:buSzPct val="60000"/>
            </a:pPr>
            <a:endParaRPr lang="pt-BR" altLang="pt-BR" sz="26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57" name="Retângulo 4"/>
          <p:cNvSpPr>
            <a:spLocks noChangeArrowheads="1"/>
          </p:cNvSpPr>
          <p:nvPr/>
        </p:nvSpPr>
        <p:spPr bwMode="auto">
          <a:xfrm>
            <a:off x="1952626" y="1643063"/>
            <a:ext cx="8429625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pt-BR" altLang="pt-BR" dirty="0">
                <a:latin typeface="Bookman Old Style" panose="02050604050505020204" pitchFamily="18" charset="0"/>
              </a:rPr>
              <a:t>“</a:t>
            </a:r>
            <a:r>
              <a:rPr lang="pt-BR" altLang="pt-BR" b="1" dirty="0">
                <a:latin typeface="Bookman Old Style" panose="02050604050505020204" pitchFamily="18" charset="0"/>
              </a:rPr>
              <a:t>Art. 129 ECA</a:t>
            </a:r>
            <a:r>
              <a:rPr lang="pt-BR" altLang="pt-BR" dirty="0">
                <a:latin typeface="Bookman Old Style" panose="02050604050505020204" pitchFamily="18" charset="0"/>
              </a:rPr>
              <a:t>. São medidas aplicáveis aos pais ou responsável:</a:t>
            </a:r>
          </a:p>
          <a:p>
            <a:pPr algn="just"/>
            <a:endParaRPr lang="pt-BR" altLang="pt-BR" dirty="0">
              <a:latin typeface="Bookman Old Style" panose="02050604050505020204" pitchFamily="18" charset="0"/>
            </a:endParaRPr>
          </a:p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I - encaminhamento a programa oficial ou comunitário de proteção à família;</a:t>
            </a:r>
          </a:p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II - inclusão em programa oficial ou comunitário de auxílio, orientação e </a:t>
            </a:r>
            <a:r>
              <a:rPr lang="pt-BR" altLang="pt-BR" sz="2000" b="1" dirty="0">
                <a:latin typeface="Bookman Old Style" panose="02050604050505020204" pitchFamily="18" charset="0"/>
              </a:rPr>
              <a:t>tratamento</a:t>
            </a:r>
            <a:r>
              <a:rPr lang="pt-BR" altLang="pt-BR" sz="2000" dirty="0">
                <a:latin typeface="Bookman Old Style" panose="02050604050505020204" pitchFamily="18" charset="0"/>
              </a:rPr>
              <a:t> a alcoólatras e toxicômanos;</a:t>
            </a:r>
          </a:p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II - encaminhamento a </a:t>
            </a:r>
            <a:r>
              <a:rPr lang="pt-BR" altLang="pt-BR" sz="2000" b="1" dirty="0">
                <a:latin typeface="Bookman Old Style" panose="02050604050505020204" pitchFamily="18" charset="0"/>
              </a:rPr>
              <a:t>tratamento psicológico</a:t>
            </a:r>
            <a:r>
              <a:rPr lang="pt-BR" altLang="pt-BR" sz="2000" dirty="0">
                <a:latin typeface="Bookman Old Style" panose="02050604050505020204" pitchFamily="18" charset="0"/>
              </a:rPr>
              <a:t> ou psiquiátrico;</a:t>
            </a:r>
          </a:p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IV - encaminhamento a </a:t>
            </a:r>
            <a:r>
              <a:rPr lang="pt-BR" altLang="pt-BR" sz="2000" b="1" dirty="0">
                <a:latin typeface="Bookman Old Style" panose="02050604050505020204" pitchFamily="18" charset="0"/>
              </a:rPr>
              <a:t>cursos ou programas de orientação</a:t>
            </a:r>
            <a:r>
              <a:rPr lang="pt-BR" altLang="pt-BR" sz="2000" dirty="0">
                <a:latin typeface="Bookman Old Style" panose="02050604050505020204" pitchFamily="18" charset="0"/>
              </a:rPr>
              <a:t>;</a:t>
            </a:r>
          </a:p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V - obrigação de </a:t>
            </a:r>
            <a:r>
              <a:rPr lang="pt-BR" altLang="pt-BR" sz="2000" b="1" dirty="0">
                <a:latin typeface="Bookman Old Style" panose="02050604050505020204" pitchFamily="18" charset="0"/>
              </a:rPr>
              <a:t>matricular o filho</a:t>
            </a:r>
            <a:r>
              <a:rPr lang="pt-BR" altLang="pt-BR" sz="2000" dirty="0">
                <a:latin typeface="Bookman Old Style" panose="02050604050505020204" pitchFamily="18" charset="0"/>
              </a:rPr>
              <a:t> ou pupilo e acompanhar sua </a:t>
            </a:r>
            <a:r>
              <a:rPr lang="pt-BR" altLang="pt-BR" sz="2000" dirty="0" err="1">
                <a:latin typeface="Bookman Old Style" panose="02050604050505020204" pitchFamily="18" charset="0"/>
              </a:rPr>
              <a:t>freqüência</a:t>
            </a:r>
            <a:r>
              <a:rPr lang="pt-BR" altLang="pt-BR" sz="2000" dirty="0">
                <a:latin typeface="Bookman Old Style" panose="02050604050505020204" pitchFamily="18" charset="0"/>
              </a:rPr>
              <a:t> e aproveitamento escolar;</a:t>
            </a:r>
          </a:p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VI - obrigação de encaminhar a criança ou adolescente a tratamento especializado;</a:t>
            </a:r>
          </a:p>
          <a:p>
            <a:pPr algn="just"/>
            <a:r>
              <a:rPr lang="pt-BR" altLang="pt-BR" sz="2000" dirty="0">
                <a:latin typeface="Bookman Old Style" panose="02050604050505020204" pitchFamily="18" charset="0"/>
              </a:rPr>
              <a:t>VII - </a:t>
            </a:r>
            <a:r>
              <a:rPr lang="pt-BR" altLang="pt-BR" sz="2000" b="1" dirty="0">
                <a:latin typeface="Bookman Old Style" panose="02050604050505020204" pitchFamily="18" charset="0"/>
              </a:rPr>
              <a:t>advertência</a:t>
            </a:r>
            <a:r>
              <a:rPr lang="pt-BR" altLang="pt-BR" sz="2000" dirty="0">
                <a:latin typeface="Bookman Old Style" panose="02050604050505020204" pitchFamily="18" charset="0"/>
              </a:rPr>
              <a:t>;</a:t>
            </a:r>
          </a:p>
        </p:txBody>
      </p:sp>
    </p:spTree>
    <p:extLst>
      <p:ext uri="{BB962C8B-B14F-4D97-AF65-F5344CB8AC3E}">
        <p14:creationId xmlns="" xmlns:p14="http://schemas.microsoft.com/office/powerpoint/2010/main" val="4196811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1981200" y="277814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2800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  <a:t>Como o Conselho Tutelar pode ajudar no enfrentamento à Violência e Abuso Sexual?</a:t>
            </a:r>
            <a:endParaRPr lang="pt-BR" altLang="pt-BR" sz="2800" dirty="0">
              <a:solidFill>
                <a:schemeClr val="accent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981200" y="1916113"/>
            <a:ext cx="8229600" cy="421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669925" indent="-323850"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/>
            <a:endParaRPr lang="pt-BR" altLang="pt-BR" sz="1600" b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25"/>
              </a:spcBef>
              <a:buSzPct val="60000"/>
            </a:pPr>
            <a:endParaRPr lang="pt-BR" altLang="pt-BR" sz="250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50"/>
              </a:spcBef>
              <a:buSzPct val="60000"/>
            </a:pPr>
            <a:r>
              <a:rPr lang="pt-BR" altLang="pt-BR" sz="26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lvl="1" algn="just" eaLnBrk="1" hangingPunct="1">
              <a:spcBef>
                <a:spcPts val="650"/>
              </a:spcBef>
              <a:buSzPct val="60000"/>
            </a:pPr>
            <a:endParaRPr lang="pt-BR" altLang="pt-BR" sz="26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57" name="Retângulo 4"/>
          <p:cNvSpPr>
            <a:spLocks noChangeArrowheads="1"/>
          </p:cNvSpPr>
          <p:nvPr/>
        </p:nvSpPr>
        <p:spPr bwMode="auto">
          <a:xfrm>
            <a:off x="1952626" y="1383958"/>
            <a:ext cx="9625655" cy="801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pt-BR" sz="2000" b="1" dirty="0" smtClean="0">
                <a:solidFill>
                  <a:schemeClr val="accent2"/>
                </a:solidFill>
                <a:latin typeface="Bookman Old Style" pitchFamily="18" charset="0"/>
              </a:rPr>
              <a:t>Preliminarmente,</a:t>
            </a:r>
          </a:p>
          <a:p>
            <a:pPr algn="just"/>
            <a:endParaRPr lang="pt-BR" sz="2000" dirty="0" smtClean="0">
              <a:latin typeface="Bookman Old Style" pitchFamily="18" charset="0"/>
            </a:endParaRPr>
          </a:p>
          <a:p>
            <a:pPr algn="just"/>
            <a:r>
              <a:rPr lang="pt-BR" sz="2000" dirty="0" smtClean="0">
                <a:latin typeface="Bookman Old Style" pitchFamily="18" charset="0"/>
              </a:rPr>
              <a:t>O Conselho Tutelar não </a:t>
            </a:r>
            <a:r>
              <a:rPr lang="pt-BR" sz="2000" dirty="0" smtClean="0">
                <a:latin typeface="Bookman Old Style" pitchFamily="18" charset="0"/>
              </a:rPr>
              <a:t>é somente </a:t>
            </a:r>
            <a:r>
              <a:rPr lang="pt-BR" sz="2000" b="1" dirty="0" smtClean="0">
                <a:latin typeface="Bookman Old Style" pitchFamily="18" charset="0"/>
              </a:rPr>
              <a:t>“encaminhamento”</a:t>
            </a:r>
            <a:r>
              <a:rPr lang="pt-BR" sz="2000" dirty="0" smtClean="0">
                <a:latin typeface="Bookman Old Style" pitchFamily="18" charset="0"/>
              </a:rPr>
              <a:t> do caso a terceiros e/ou com a </a:t>
            </a:r>
            <a:r>
              <a:rPr lang="pt-BR" sz="2000" b="1" dirty="0" smtClean="0">
                <a:latin typeface="Bookman Old Style" pitchFamily="18" charset="0"/>
              </a:rPr>
              <a:t>aplicação </a:t>
            </a:r>
            <a:r>
              <a:rPr lang="pt-BR" sz="2000" b="1" dirty="0" smtClean="0">
                <a:latin typeface="Bookman Old Style" pitchFamily="18" charset="0"/>
              </a:rPr>
              <a:t>de medidas</a:t>
            </a:r>
            <a:r>
              <a:rPr lang="pt-BR" sz="2000" dirty="0" smtClean="0">
                <a:latin typeface="Bookman Old Style" pitchFamily="18" charset="0"/>
              </a:rPr>
              <a:t>, mas sim tem </a:t>
            </a:r>
            <a:r>
              <a:rPr lang="pt-BR" sz="2000" b="1" dirty="0" smtClean="0">
                <a:latin typeface="Bookman Old Style" pitchFamily="18" charset="0"/>
              </a:rPr>
              <a:t>compromisso</a:t>
            </a:r>
            <a:r>
              <a:rPr lang="pt-BR" sz="2000" dirty="0" smtClean="0">
                <a:latin typeface="Bookman Old Style" pitchFamily="18" charset="0"/>
              </a:rPr>
              <a:t> com a efetiva solução do problema;</a:t>
            </a:r>
          </a:p>
          <a:p>
            <a:pPr algn="just"/>
            <a:endParaRPr lang="pt-BR" sz="2000" dirty="0" smtClean="0">
              <a:latin typeface="Bookman Old Style" pitchFamily="18" charset="0"/>
            </a:endParaRPr>
          </a:p>
          <a:p>
            <a:pPr algn="just"/>
            <a:r>
              <a:rPr lang="pt-BR" sz="2000" dirty="0" smtClean="0">
                <a:latin typeface="Bookman Old Style" pitchFamily="18" charset="0"/>
              </a:rPr>
              <a:t>A </a:t>
            </a:r>
            <a:r>
              <a:rPr lang="pt-BR" sz="2000" dirty="0" smtClean="0">
                <a:latin typeface="Bookman Old Style" pitchFamily="18" charset="0"/>
              </a:rPr>
              <a:t>simples comunicação a outros órgãos e mesmo a deflagração de procedimento judicial específico não exaure a atuação do Conselho Tutelar, que não pode “sossegar” enquanto a falha ou irregularidade não for corrigida. </a:t>
            </a:r>
            <a:endParaRPr lang="pt-BR" sz="2000" dirty="0" smtClean="0">
              <a:latin typeface="Bookman Old Style" pitchFamily="18" charset="0"/>
            </a:endParaRPr>
          </a:p>
          <a:p>
            <a:pPr algn="just"/>
            <a:endParaRPr lang="pt-BR" altLang="pt-BR" sz="2000" dirty="0" smtClean="0">
              <a:latin typeface="Bookman Old Style" pitchFamily="18" charset="0"/>
            </a:endParaRPr>
          </a:p>
          <a:p>
            <a:pPr algn="just"/>
            <a:r>
              <a:rPr lang="pt-BR" sz="2000" dirty="0" smtClean="0">
                <a:latin typeface="Bookman Old Style" pitchFamily="18" charset="0"/>
              </a:rPr>
              <a:t>Para tanto, é fundamental que sejam também apuradas, </a:t>
            </a:r>
            <a:r>
              <a:rPr lang="pt-BR" sz="2000" dirty="0" smtClean="0">
                <a:latin typeface="Bookman Old Style" pitchFamily="18" charset="0"/>
              </a:rPr>
              <a:t>de </a:t>
            </a:r>
            <a:r>
              <a:rPr lang="pt-BR" sz="2000" dirty="0" smtClean="0">
                <a:latin typeface="Bookman Old Style" pitchFamily="18" charset="0"/>
              </a:rPr>
              <a:t>preferência com o auxílio de uma equipe interprofissional habilitada, as </a:t>
            </a:r>
            <a:r>
              <a:rPr lang="pt-BR" sz="2000" b="1" dirty="0" smtClean="0">
                <a:latin typeface="Bookman Old Style" pitchFamily="18" charset="0"/>
              </a:rPr>
              <a:t>causas </a:t>
            </a:r>
            <a:r>
              <a:rPr lang="pt-BR" sz="2000" dirty="0" smtClean="0">
                <a:latin typeface="Bookman Old Style" pitchFamily="18" charset="0"/>
              </a:rPr>
              <a:t>determinantes da ocorrência, suas </a:t>
            </a:r>
            <a:r>
              <a:rPr lang="pt-BR" sz="2000" b="1" dirty="0" smtClean="0">
                <a:latin typeface="Bookman Old Style" pitchFamily="18" charset="0"/>
              </a:rPr>
              <a:t>conseqüências</a:t>
            </a:r>
            <a:r>
              <a:rPr lang="pt-BR" sz="2000" dirty="0" smtClean="0">
                <a:latin typeface="Bookman Old Style" pitchFamily="18" charset="0"/>
              </a:rPr>
              <a:t> </a:t>
            </a:r>
            <a:r>
              <a:rPr lang="pt-BR" sz="2000" dirty="0" smtClean="0">
                <a:latin typeface="Bookman Old Style" pitchFamily="18" charset="0"/>
              </a:rPr>
              <a:t>para a criança ou adolescente (em especial sob o ponto de vista emocional), e as </a:t>
            </a:r>
            <a:r>
              <a:rPr lang="pt-BR" sz="2000" b="1" dirty="0" smtClean="0">
                <a:latin typeface="Bookman Old Style" pitchFamily="18" charset="0"/>
              </a:rPr>
              <a:t>“estratégias”</a:t>
            </a:r>
            <a:r>
              <a:rPr lang="pt-BR" sz="2000" dirty="0" smtClean="0">
                <a:latin typeface="Bookman Old Style" pitchFamily="18" charset="0"/>
              </a:rPr>
              <a:t> mais adequadas para evitar sua repetição e para neutralizar/minorar os potenciais </a:t>
            </a:r>
            <a:r>
              <a:rPr lang="pt-BR" sz="2000" b="1" dirty="0" smtClean="0">
                <a:latin typeface="Bookman Old Style" pitchFamily="18" charset="0"/>
              </a:rPr>
              <a:t>traumas</a:t>
            </a:r>
            <a:r>
              <a:rPr lang="pt-BR" sz="2000" dirty="0" smtClean="0">
                <a:latin typeface="Bookman Old Style" pitchFamily="18" charset="0"/>
              </a:rPr>
              <a:t> dela resultantes. </a:t>
            </a:r>
            <a:endParaRPr lang="pt-BR" altLang="pt-BR" sz="2000" dirty="0" smtClean="0">
              <a:latin typeface="Bookman Old Style" pitchFamily="18" charset="0"/>
            </a:endParaRPr>
          </a:p>
          <a:p>
            <a:pPr algn="just"/>
            <a:endParaRPr lang="pt-BR" altLang="pt-BR" sz="2000" dirty="0" smtClean="0">
              <a:latin typeface="Bookman Old Style" pitchFamily="18" charset="0"/>
            </a:endParaRPr>
          </a:p>
          <a:p>
            <a:pPr algn="just"/>
            <a:r>
              <a:rPr lang="pt-BR" sz="2000" dirty="0" smtClean="0">
                <a:latin typeface="Bookman Old Style" pitchFamily="18" charset="0"/>
              </a:rPr>
              <a:t> </a:t>
            </a:r>
          </a:p>
          <a:p>
            <a:pPr algn="just"/>
            <a:endParaRPr lang="pt-BR" altLang="pt-BR" sz="2000" dirty="0" smtClean="0">
              <a:latin typeface="Bookman Old Style" pitchFamily="18" charset="0"/>
            </a:endParaRPr>
          </a:p>
          <a:p>
            <a:pPr algn="just"/>
            <a:endParaRPr lang="pt-BR" altLang="pt-BR" sz="2000" dirty="0" smtClean="0">
              <a:latin typeface="Bookman Old Style" pitchFamily="18" charset="0"/>
            </a:endParaRPr>
          </a:p>
          <a:p>
            <a:pPr algn="just"/>
            <a:endParaRPr lang="pt-BR" altLang="pt-BR" sz="2000" dirty="0" smtClean="0">
              <a:latin typeface="Bookman Old Style" pitchFamily="18" charset="0"/>
            </a:endParaRPr>
          </a:p>
          <a:p>
            <a:pPr algn="just"/>
            <a:endParaRPr lang="pt-BR" altLang="pt-BR" sz="2000" dirty="0" smtClean="0">
              <a:latin typeface="Bookman Old Style" pitchFamily="18" charset="0"/>
            </a:endParaRPr>
          </a:p>
          <a:p>
            <a:pPr algn="just"/>
            <a:endParaRPr lang="pt-BR" altLang="pt-BR" sz="2000" dirty="0" smtClean="0">
              <a:latin typeface="Bookman Old Style" pitchFamily="18" charset="0"/>
            </a:endParaRPr>
          </a:p>
          <a:p>
            <a:pPr algn="just"/>
            <a:endParaRPr lang="pt-BR" altLang="pt-BR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6811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981200" y="1916113"/>
            <a:ext cx="8229600" cy="421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669925" indent="-323850"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/>
            <a:endParaRPr lang="pt-BR" altLang="pt-BR" sz="1600" b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25"/>
              </a:spcBef>
              <a:buSzPct val="60000"/>
            </a:pPr>
            <a:endParaRPr lang="pt-BR" altLang="pt-BR" sz="250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50"/>
              </a:spcBef>
              <a:buSzPct val="60000"/>
            </a:pPr>
            <a:r>
              <a:rPr lang="pt-BR" altLang="pt-BR" sz="26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lvl="1" algn="just" eaLnBrk="1" hangingPunct="1">
              <a:spcBef>
                <a:spcPts val="650"/>
              </a:spcBef>
              <a:buSzPct val="60000"/>
            </a:pPr>
            <a:endParaRPr lang="pt-BR" altLang="pt-BR" sz="26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977978" y="556054"/>
            <a:ext cx="2755557" cy="18411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Obrigatoriedade </a:t>
            </a:r>
            <a:r>
              <a:rPr lang="pt-BR" b="1" dirty="0" smtClean="0"/>
              <a:t>de comunicação dos casos de “suspeita ou confirmação de maus-tratos” ao Conselho </a:t>
            </a:r>
            <a:r>
              <a:rPr lang="pt-BR" b="1" dirty="0" smtClean="0"/>
              <a:t>Tutelar (Art. 136)</a:t>
            </a:r>
            <a:endParaRPr lang="pt-BR" b="1" dirty="0" smtClean="0"/>
          </a:p>
        </p:txBody>
      </p:sp>
      <p:cxnSp>
        <p:nvCxnSpPr>
          <p:cNvPr id="12" name="Conector de seta reta 11"/>
          <p:cNvCxnSpPr/>
          <p:nvPr/>
        </p:nvCxnSpPr>
        <p:spPr>
          <a:xfrm flipV="1">
            <a:off x="5881816" y="1433384"/>
            <a:ext cx="568411" cy="61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6672648" y="877330"/>
            <a:ext cx="1729945" cy="1161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Ministério Público</a:t>
            </a:r>
            <a:endParaRPr lang="pt-BR" b="1" dirty="0"/>
          </a:p>
        </p:txBody>
      </p:sp>
      <p:cxnSp>
        <p:nvCxnSpPr>
          <p:cNvPr id="15" name="Conector de seta reta 14"/>
          <p:cNvCxnSpPr/>
          <p:nvPr/>
        </p:nvCxnSpPr>
        <p:spPr>
          <a:xfrm>
            <a:off x="8563232" y="1408671"/>
            <a:ext cx="481914" cy="123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ângulo 16"/>
          <p:cNvSpPr/>
          <p:nvPr/>
        </p:nvSpPr>
        <p:spPr>
          <a:xfrm>
            <a:off x="9123404" y="881449"/>
            <a:ext cx="1886466" cy="1161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Polícia Judiciária (Investigação)</a:t>
            </a:r>
            <a:endParaRPr lang="pt-BR" b="1" dirty="0"/>
          </a:p>
        </p:txBody>
      </p:sp>
      <p:sp>
        <p:nvSpPr>
          <p:cNvPr id="19" name="Retângulo 18"/>
          <p:cNvSpPr/>
          <p:nvPr/>
        </p:nvSpPr>
        <p:spPr>
          <a:xfrm>
            <a:off x="3039761" y="3855308"/>
            <a:ext cx="8007179" cy="2285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Apoio </a:t>
            </a:r>
            <a:r>
              <a:rPr lang="pt-BR" b="1" dirty="0" smtClean="0"/>
              <a:t>de uma equipe interprofissional habilitada, a quem incumbirá auxiliá-la na oitiva da vítima e mesmo acompanhá-la quando da realização do </a:t>
            </a:r>
            <a:r>
              <a:rPr lang="pt-BR" b="1" u="sng" dirty="0" smtClean="0"/>
              <a:t>exame </a:t>
            </a:r>
            <a:r>
              <a:rPr lang="pt-BR" b="1" u="sng" dirty="0" smtClean="0"/>
              <a:t>médico-pericial </a:t>
            </a:r>
            <a:r>
              <a:rPr lang="pt-BR" b="1" dirty="0" smtClean="0"/>
              <a:t>, evitando submetê-la a uma situação constrangedora quando da coleta das provas correspondentes</a:t>
            </a:r>
            <a:endParaRPr lang="pt-BR" b="1" dirty="0"/>
          </a:p>
        </p:txBody>
      </p:sp>
      <p:cxnSp>
        <p:nvCxnSpPr>
          <p:cNvPr id="21" name="Conector de seta reta 20"/>
          <p:cNvCxnSpPr/>
          <p:nvPr/>
        </p:nvCxnSpPr>
        <p:spPr>
          <a:xfrm rot="10800000" flipV="1">
            <a:off x="7352270" y="2051222"/>
            <a:ext cx="2384854" cy="17423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ipse 21"/>
          <p:cNvSpPr/>
          <p:nvPr/>
        </p:nvSpPr>
        <p:spPr>
          <a:xfrm>
            <a:off x="679621" y="2718485"/>
            <a:ext cx="1865871" cy="113682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Fluxo Comissão Aconchegar</a:t>
            </a:r>
            <a:endParaRPr lang="pt-BR" sz="1400" dirty="0"/>
          </a:p>
        </p:txBody>
      </p:sp>
    </p:spTree>
    <p:extLst>
      <p:ext uri="{BB962C8B-B14F-4D97-AF65-F5344CB8AC3E}">
        <p14:creationId xmlns="" xmlns:p14="http://schemas.microsoft.com/office/powerpoint/2010/main" val="4196811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1455683"/>
          </a:xfrm>
        </p:spPr>
        <p:txBody>
          <a:bodyPr/>
          <a:lstStyle/>
          <a:p>
            <a:r>
              <a:rPr lang="pt-BR" b="1" dirty="0"/>
              <a:t>EXPERIÊNCIA</a:t>
            </a:r>
            <a:r>
              <a:rPr lang="pt-BR" dirty="0"/>
              <a:t> 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89211" y="2065283"/>
            <a:ext cx="8915399" cy="4556234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spcBef>
                <a:spcPts val="600"/>
              </a:spcBef>
              <a:buClrTx/>
              <a:buSzPct val="70000"/>
            </a:pPr>
            <a:r>
              <a:rPr lang="pt-BR" altLang="pt-BR" sz="2500" dirty="0">
                <a:solidFill>
                  <a:srgbClr val="000000"/>
                </a:solidFill>
                <a:latin typeface="Bookman Old Style" panose="02050604050505020204" pitchFamily="18" charset="0"/>
              </a:rPr>
              <a:t>Advogada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buClrTx/>
              <a:buSzPct val="70000"/>
            </a:pPr>
            <a:endParaRPr lang="pt-BR" altLang="pt-BR" sz="250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just">
              <a:lnSpc>
                <a:spcPct val="80000"/>
              </a:lnSpc>
              <a:spcBef>
                <a:spcPts val="600"/>
              </a:spcBef>
              <a:buClrTx/>
              <a:buSzPct val="70000"/>
            </a:pPr>
            <a:r>
              <a:rPr lang="pt-BR" altLang="pt-BR" sz="25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Voluntária do GEAAJ (Grupo de Estudos e Apoio a Adoção de Joinville)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buClrTx/>
              <a:buSzPct val="70000"/>
            </a:pPr>
            <a:endParaRPr lang="pt-BR" altLang="pt-BR" sz="2500" dirty="0" smtClean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just">
              <a:lnSpc>
                <a:spcPct val="80000"/>
              </a:lnSpc>
              <a:spcBef>
                <a:spcPts val="600"/>
              </a:spcBef>
              <a:buClrTx/>
              <a:buSzPct val="70000"/>
            </a:pPr>
            <a:r>
              <a:rPr lang="pt-BR" altLang="pt-BR" sz="25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Atuou como Coordenadora </a:t>
            </a:r>
            <a:r>
              <a:rPr lang="pt-BR" altLang="pt-BR" sz="2500" dirty="0">
                <a:solidFill>
                  <a:srgbClr val="000000"/>
                </a:solidFill>
                <a:latin typeface="Bookman Old Style" panose="02050604050505020204" pitchFamily="18" charset="0"/>
              </a:rPr>
              <a:t>de Assessoria a Alta Complexidade da Secretaria de Assistência Social de Joinville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buClrTx/>
              <a:buSzPct val="70000"/>
            </a:pPr>
            <a:endParaRPr lang="pt-BR" altLang="pt-BR" sz="250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just">
              <a:lnSpc>
                <a:spcPct val="80000"/>
              </a:lnSpc>
              <a:spcBef>
                <a:spcPts val="600"/>
              </a:spcBef>
              <a:buClrTx/>
              <a:buSzPct val="70000"/>
            </a:pPr>
            <a:r>
              <a:rPr lang="pt-BR" altLang="pt-BR" sz="25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Atuou como Conselheira </a:t>
            </a:r>
            <a:r>
              <a:rPr lang="pt-BR" altLang="pt-BR" sz="2500" dirty="0">
                <a:solidFill>
                  <a:srgbClr val="000000"/>
                </a:solidFill>
                <a:latin typeface="Bookman Old Style" panose="02050604050505020204" pitchFamily="18" charset="0"/>
              </a:rPr>
              <a:t>do CMAS Joinville 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buClrTx/>
              <a:buSzPct val="70000"/>
            </a:pPr>
            <a:endParaRPr lang="pt-BR" altLang="pt-BR" sz="250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just">
              <a:lnSpc>
                <a:spcPct val="80000"/>
              </a:lnSpc>
              <a:spcBef>
                <a:spcPts val="600"/>
              </a:spcBef>
              <a:buClrTx/>
              <a:buSzPct val="70000"/>
            </a:pPr>
            <a:r>
              <a:rPr lang="pt-BR" altLang="pt-BR" sz="25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Atuou como Presidente </a:t>
            </a:r>
            <a:r>
              <a:rPr lang="pt-BR" altLang="pt-BR" sz="2500" dirty="0">
                <a:solidFill>
                  <a:srgbClr val="000000"/>
                </a:solidFill>
                <a:latin typeface="Bookman Old Style" panose="02050604050505020204" pitchFamily="18" charset="0"/>
              </a:rPr>
              <a:t>do CMDCA Joinville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573938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1981200" y="277814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4400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  <a:t>ATENÇÃO !!!!!!</a:t>
            </a:r>
            <a:endParaRPr lang="pt-BR" altLang="pt-BR" sz="4400" dirty="0">
              <a:solidFill>
                <a:schemeClr val="accent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981200" y="1916113"/>
            <a:ext cx="8229600" cy="421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669925" indent="-323850"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/>
            <a:endParaRPr lang="pt-BR" altLang="pt-BR" sz="1600" b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25"/>
              </a:spcBef>
              <a:buSzPct val="60000"/>
            </a:pPr>
            <a:endParaRPr lang="pt-BR" altLang="pt-BR" sz="250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50"/>
              </a:spcBef>
              <a:buSzPct val="60000"/>
            </a:pPr>
            <a:r>
              <a:rPr lang="pt-BR" altLang="pt-BR" sz="26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lvl="1" algn="just" eaLnBrk="1" hangingPunct="1">
              <a:spcBef>
                <a:spcPts val="650"/>
              </a:spcBef>
              <a:buSzPct val="60000"/>
            </a:pPr>
            <a:endParaRPr lang="pt-BR" altLang="pt-BR" sz="26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837935" y="1906191"/>
            <a:ext cx="838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/>
              <a:t>O Conselho Tutelar </a:t>
            </a:r>
            <a:r>
              <a:rPr lang="pt-BR" b="1" dirty="0" smtClean="0"/>
              <a:t>não é um órgão policial</a:t>
            </a:r>
            <a:r>
              <a:rPr lang="pt-BR" dirty="0" smtClean="0"/>
              <a:t> e/ou de segurança pública, não lhe incumbindo, portanto, a “investigação criminal” acerca da efetiva ocorrência da infração penal respectiva e, muito menos, a </a:t>
            </a:r>
            <a:r>
              <a:rPr lang="pt-BR" b="1" dirty="0" smtClean="0"/>
              <a:t>decisão</a:t>
            </a:r>
            <a:r>
              <a:rPr lang="pt-BR" dirty="0" smtClean="0"/>
              <a:t> acerca da responsabilização penal do agente, seja para eventual suspensão ou destituição do poder familiar, tutela ou guarda de pais ou responsáveis que figurem como </a:t>
            </a:r>
            <a:r>
              <a:rPr lang="pt-BR" dirty="0" err="1" smtClean="0"/>
              <a:t>vitimizadores</a:t>
            </a:r>
            <a:r>
              <a:rPr lang="pt-BR" dirty="0" smtClean="0"/>
              <a:t>;</a:t>
            </a:r>
          </a:p>
          <a:p>
            <a:pPr algn="just"/>
            <a:endParaRPr lang="pt-BR" altLang="pt-BR" dirty="0" smtClean="0">
              <a:latin typeface="Bookman Old Style" panose="02050604050505020204" pitchFamily="18" charset="0"/>
            </a:endParaRP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**</a:t>
            </a:r>
            <a:r>
              <a:rPr lang="pt-BR" dirty="0" err="1" smtClean="0"/>
              <a:t>Arts</a:t>
            </a:r>
            <a:r>
              <a:rPr lang="pt-BR" dirty="0" smtClean="0"/>
              <a:t>. 13 e 56, inciso I, Art. 136, inciso IV, da Lei n° 8.069/90</a:t>
            </a:r>
            <a:endParaRPr lang="pt-BR" altLang="pt-BR" dirty="0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6811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1981200" y="277814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4400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  <a:t>E ainda...</a:t>
            </a:r>
            <a:endParaRPr lang="pt-BR" altLang="pt-BR" sz="3200" dirty="0">
              <a:solidFill>
                <a:schemeClr val="accent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981200" y="1916113"/>
            <a:ext cx="8229600" cy="421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669925" indent="-323850"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/>
            <a:endParaRPr lang="pt-BR" altLang="pt-BR" sz="1600" b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25"/>
              </a:spcBef>
              <a:buSzPct val="60000"/>
            </a:pPr>
            <a:endParaRPr lang="pt-BR" altLang="pt-BR" sz="250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50"/>
              </a:spcBef>
              <a:buSzPct val="60000"/>
            </a:pPr>
            <a:r>
              <a:rPr lang="pt-BR" altLang="pt-BR" sz="26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lvl="1" algn="just" eaLnBrk="1" hangingPunct="1">
              <a:spcBef>
                <a:spcPts val="650"/>
              </a:spcBef>
              <a:buSzPct val="60000"/>
            </a:pPr>
            <a:endParaRPr lang="pt-BR" altLang="pt-BR" sz="26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57" name="Retângulo 4"/>
          <p:cNvSpPr>
            <a:spLocks noChangeArrowheads="1"/>
          </p:cNvSpPr>
          <p:nvPr/>
        </p:nvSpPr>
        <p:spPr bwMode="auto">
          <a:xfrm>
            <a:off x="1952626" y="1433384"/>
            <a:ext cx="962565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/>
              <a:t>O </a:t>
            </a:r>
            <a:r>
              <a:rPr lang="pt-BR" sz="2800" dirty="0" smtClean="0"/>
              <a:t>Conselho Tutelar </a:t>
            </a:r>
            <a:r>
              <a:rPr lang="pt-BR" sz="2800" dirty="0" smtClean="0"/>
              <a:t>também </a:t>
            </a:r>
            <a:r>
              <a:rPr lang="pt-BR" sz="2800" dirty="0" smtClean="0"/>
              <a:t>intervir no caso, no sentido de aplicar à criança/adolescente e à sua família, desde logo, </a:t>
            </a:r>
            <a:r>
              <a:rPr lang="pt-BR" sz="2800" b="1" u="sng" dirty="0" smtClean="0"/>
              <a:t>as medidas de proteção</a:t>
            </a:r>
            <a:r>
              <a:rPr lang="pt-BR" sz="2800" dirty="0" smtClean="0"/>
              <a:t> que se fizerem </a:t>
            </a:r>
            <a:r>
              <a:rPr lang="pt-BR" sz="2800" dirty="0" smtClean="0"/>
              <a:t>necessárias, </a:t>
            </a:r>
            <a:r>
              <a:rPr lang="pt-BR" sz="2800" b="1" dirty="0" smtClean="0"/>
              <a:t>porém</a:t>
            </a:r>
            <a:r>
              <a:rPr lang="pt-BR" sz="2800" dirty="0" smtClean="0"/>
              <a:t> deverá agir em parceria com os órgãos de investigação policial e com a equipe técnica interprofissional que, obrigatoriamente, serão também acionados, devendo com eles articular ações e debater a melhor forma de agir. </a:t>
            </a:r>
            <a:endParaRPr lang="pt-BR" altLang="pt-BR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6811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1981200" y="277814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4400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  <a:t>E o que mais ?</a:t>
            </a:r>
            <a:endParaRPr lang="pt-BR" altLang="pt-BR" sz="2800" dirty="0">
              <a:solidFill>
                <a:schemeClr val="accent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1981200" y="1916113"/>
            <a:ext cx="8229600" cy="421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669925" indent="-323850"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/>
            <a:endParaRPr lang="pt-BR" altLang="pt-BR" sz="1600" b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25"/>
              </a:spcBef>
              <a:buSzPct val="60000"/>
            </a:pPr>
            <a:endParaRPr lang="pt-BR" altLang="pt-BR" sz="250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50"/>
              </a:spcBef>
              <a:buSzPct val="60000"/>
            </a:pPr>
            <a:r>
              <a:rPr lang="pt-BR" altLang="pt-BR" sz="26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lvl="1" algn="just" eaLnBrk="1" hangingPunct="1">
              <a:spcBef>
                <a:spcPts val="650"/>
              </a:spcBef>
              <a:buSzPct val="60000"/>
            </a:pPr>
            <a:endParaRPr lang="pt-BR" altLang="pt-BR" sz="26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57" name="Retângulo 4"/>
          <p:cNvSpPr>
            <a:spLocks noChangeArrowheads="1"/>
          </p:cNvSpPr>
          <p:nvPr/>
        </p:nvSpPr>
        <p:spPr bwMode="auto">
          <a:xfrm>
            <a:off x="1952626" y="1643064"/>
            <a:ext cx="962565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endParaRPr lang="pt-BR" altLang="pt-BR" dirty="0" smtClean="0">
              <a:latin typeface="Bookman Old Style" pitchFamily="18" charset="0"/>
            </a:endParaRPr>
          </a:p>
          <a:p>
            <a:pPr algn="just"/>
            <a:endParaRPr lang="pt-BR" altLang="pt-BR" dirty="0" smtClean="0">
              <a:latin typeface="Bookman Old Style" pitchFamily="18" charset="0"/>
            </a:endParaRPr>
          </a:p>
          <a:p>
            <a:pPr algn="just"/>
            <a:endParaRPr lang="pt-BR" altLang="pt-BR" dirty="0">
              <a:latin typeface="Bookman Old Style" panose="02050604050505020204" pitchFamily="18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7920681" y="4164226"/>
            <a:ext cx="3682314" cy="23848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pt-BR" b="1" dirty="0" smtClean="0">
                <a:latin typeface="Bookman Old Style" pitchFamily="18" charset="0"/>
              </a:rPr>
              <a:t>Fomentar o trabalho articulado e em rede do Sistema de Garantias de Direitos 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1915297" y="4065373"/>
            <a:ext cx="5708822" cy="24219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b="1" dirty="0" smtClean="0">
                <a:latin typeface="Bookman Old Style" pitchFamily="18" charset="0"/>
              </a:rPr>
              <a:t>Buscar junto ao Conselho Municipal a elaboração e implementação de uma </a:t>
            </a:r>
            <a:r>
              <a:rPr lang="pt-BR" b="1" u="sng" dirty="0" smtClean="0">
                <a:latin typeface="Bookman Old Style" pitchFamily="18" charset="0"/>
              </a:rPr>
              <a:t>política pública específica</a:t>
            </a:r>
            <a:r>
              <a:rPr lang="pt-BR" b="1" dirty="0" smtClean="0">
                <a:latin typeface="Bookman Old Style" pitchFamily="18" charset="0"/>
              </a:rPr>
              <a:t>, voltada à prevenção e ao atendimento especializado de crianças e adolescentes vítimas de violência sexual, e suas respectivas famílias.,</a:t>
            </a:r>
          </a:p>
        </p:txBody>
      </p:sp>
      <p:sp>
        <p:nvSpPr>
          <p:cNvPr id="7" name="Triângulo isósceles 6"/>
          <p:cNvSpPr/>
          <p:nvPr/>
        </p:nvSpPr>
        <p:spPr>
          <a:xfrm>
            <a:off x="8563232" y="1754659"/>
            <a:ext cx="3628768" cy="227364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atin typeface="Bookman Old Style" pitchFamily="18" charset="0"/>
              </a:rPr>
              <a:t>Fiscalizar e monitorar a rede de atendimento,</a:t>
            </a:r>
            <a:endParaRPr lang="pt-BR" altLang="pt-BR" b="1" dirty="0" smtClean="0">
              <a:latin typeface="Bookman Old Style" pitchFamily="18" charset="0"/>
            </a:endParaRPr>
          </a:p>
          <a:p>
            <a:pPr algn="just"/>
            <a:endParaRPr lang="pt-BR" altLang="pt-BR" dirty="0" smtClean="0">
              <a:latin typeface="Bookman Old Style" pitchFamily="18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642551" y="3101547"/>
            <a:ext cx="3558746" cy="7908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t-BR" dirty="0" smtClean="0">
              <a:latin typeface="Bookman Old Style" pitchFamily="18" charset="0"/>
            </a:endParaRPr>
          </a:p>
          <a:p>
            <a:pPr algn="ctr"/>
            <a:endParaRPr lang="pt-BR" b="1" dirty="0" smtClean="0">
              <a:latin typeface="Bookman Old Style" pitchFamily="18" charset="0"/>
            </a:endParaRPr>
          </a:p>
          <a:p>
            <a:pPr algn="ctr"/>
            <a:endParaRPr lang="pt-BR" b="1" dirty="0" smtClean="0">
              <a:latin typeface="Bookman Old Style" pitchFamily="18" charset="0"/>
            </a:endParaRPr>
          </a:p>
          <a:p>
            <a:pPr algn="ctr"/>
            <a:r>
              <a:rPr lang="pt-BR" b="1" dirty="0" smtClean="0">
                <a:latin typeface="Bookman Old Style" pitchFamily="18" charset="0"/>
              </a:rPr>
              <a:t>Informar </a:t>
            </a:r>
            <a:r>
              <a:rPr lang="pt-BR" b="1" dirty="0" smtClean="0">
                <a:latin typeface="Bookman Old Style" pitchFamily="18" charset="0"/>
              </a:rPr>
              <a:t>as principais demandas ao CMDCA,</a:t>
            </a:r>
          </a:p>
          <a:p>
            <a:pPr algn="just"/>
            <a:endParaRPr lang="pt-BR" dirty="0" smtClean="0">
              <a:latin typeface="Bookman Old Style" pitchFamily="18" charset="0"/>
            </a:endParaRPr>
          </a:p>
          <a:p>
            <a:pPr algn="just"/>
            <a:endParaRPr lang="pt-BR" altLang="pt-BR" dirty="0" smtClean="0">
              <a:latin typeface="Bookman Old Style" pitchFamily="18" charset="0"/>
            </a:endParaRPr>
          </a:p>
          <a:p>
            <a:pPr algn="just"/>
            <a:endParaRPr lang="pt-BR" altLang="pt-BR" dirty="0" smtClean="0">
              <a:latin typeface="Bookman Old Style" pitchFamily="18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584358" y="1915298"/>
            <a:ext cx="4201297" cy="16805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Intervir em Ações</a:t>
            </a:r>
            <a:r>
              <a:rPr lang="pt-BR" b="1" dirty="0" smtClean="0"/>
              <a:t>, serviços e programas de atendimento que devem ser implementados e/ou adequados, com vista à prevenção e ao atendimento eficiente e resolutivo dos problemas</a:t>
            </a:r>
            <a:endParaRPr lang="pt-BR" b="1" dirty="0"/>
          </a:p>
        </p:txBody>
      </p:sp>
    </p:spTree>
    <p:extLst>
      <p:ext uri="{BB962C8B-B14F-4D97-AF65-F5344CB8AC3E}">
        <p14:creationId xmlns="" xmlns:p14="http://schemas.microsoft.com/office/powerpoint/2010/main" val="4196811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739900" y="1905000"/>
            <a:ext cx="10302602" cy="3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540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endParaRPr lang="pt-BR" altLang="pt-BR" sz="2000" b="1" dirty="0">
              <a:solidFill>
                <a:srgbClr val="000000"/>
              </a:solidFill>
              <a:latin typeface="Bookman Old Style" panose="02050604050505020204" pitchFamily="18" charset="0"/>
              <a:cs typeface="Segoe UI" panose="020B0502040204020203" pitchFamily="34" charset="0"/>
            </a:endParaRPr>
          </a:p>
          <a:p>
            <a:endParaRPr lang="pt-BR" altLang="pt-BR" sz="2000" dirty="0">
              <a:solidFill>
                <a:srgbClr val="000000"/>
              </a:solidFill>
              <a:latin typeface="Bookman Old Style" panose="02050604050505020204" pitchFamily="18" charset="0"/>
              <a:cs typeface="Segoe UI" panose="020B0502040204020203" pitchFamily="34" charset="0"/>
            </a:endParaRPr>
          </a:p>
          <a:p>
            <a:pPr algn="ctr"/>
            <a:r>
              <a:rPr lang="pt-BR" altLang="pt-BR" sz="3600" b="1" dirty="0">
                <a:solidFill>
                  <a:srgbClr val="000000"/>
                </a:solidFill>
                <a:latin typeface="Bookman Old Style" panose="02050604050505020204" pitchFamily="18" charset="0"/>
                <a:cs typeface="Segoe UI" panose="020B0502040204020203" pitchFamily="34" charset="0"/>
              </a:rPr>
              <a:t> </a:t>
            </a:r>
            <a:r>
              <a:rPr lang="pt-BR" altLang="pt-BR" sz="3600" b="1" dirty="0">
                <a:solidFill>
                  <a:schemeClr val="accent1"/>
                </a:solidFill>
                <a:latin typeface="Bookman Old Style" panose="02050604050505020204" pitchFamily="18" charset="0"/>
                <a:cs typeface="Segoe UI" panose="020B0502040204020203" pitchFamily="34" charset="0"/>
              </a:rPr>
              <a:t>E a REDE DE ATENDIMENTO, PROTEÇÃO, DEFESA... </a:t>
            </a:r>
          </a:p>
          <a:p>
            <a:pPr algn="ctr"/>
            <a:endParaRPr lang="pt-BR" altLang="pt-BR" sz="3600" b="1" dirty="0">
              <a:solidFill>
                <a:srgbClr val="000000"/>
              </a:solidFill>
              <a:latin typeface="Bookman Old Style" panose="02050604050505020204" pitchFamily="18" charset="0"/>
              <a:cs typeface="Segoe UI" panose="020B0502040204020203" pitchFamily="34" charset="0"/>
            </a:endParaRPr>
          </a:p>
          <a:p>
            <a:pPr algn="ctr"/>
            <a:r>
              <a:rPr lang="pt-BR" altLang="pt-BR" sz="3200" b="1" dirty="0">
                <a:solidFill>
                  <a:srgbClr val="000000"/>
                </a:solidFill>
                <a:latin typeface="Bookman Old Style" panose="02050604050505020204" pitchFamily="18" charset="0"/>
                <a:cs typeface="Segoe UI" panose="020B0502040204020203" pitchFamily="34" charset="0"/>
              </a:rPr>
              <a:t>O QUE </a:t>
            </a:r>
            <a:r>
              <a:rPr lang="pt-BR" altLang="pt-BR" sz="3200" b="1" dirty="0">
                <a:solidFill>
                  <a:schemeClr val="accent1"/>
                </a:solidFill>
                <a:latin typeface="Bookman Old Style" panose="02050604050505020204" pitchFamily="18" charset="0"/>
                <a:cs typeface="Segoe UI" panose="020B0502040204020203" pitchFamily="34" charset="0"/>
              </a:rPr>
              <a:t>VOCÊ</a:t>
            </a:r>
            <a:r>
              <a:rPr lang="pt-BR" altLang="pt-BR" sz="3200" b="1" dirty="0">
                <a:solidFill>
                  <a:srgbClr val="000000"/>
                </a:solidFill>
                <a:latin typeface="Bookman Old Style" panose="02050604050505020204" pitchFamily="18" charset="0"/>
                <a:cs typeface="Segoe UI" panose="020B0502040204020203" pitchFamily="34" charset="0"/>
              </a:rPr>
              <a:t> TEM HAVER COM ISSO?</a:t>
            </a:r>
          </a:p>
          <a:p>
            <a:endParaRPr lang="pt-BR" altLang="pt-BR" sz="2600" dirty="0">
              <a:solidFill>
                <a:srgbClr val="000000"/>
              </a:solidFill>
              <a:latin typeface="Bookman Old Style" panose="02050604050505020204" pitchFamily="18" charset="0"/>
              <a:cs typeface="Segoe UI" panose="020B0502040204020203" pitchFamily="34" charset="0"/>
            </a:endParaRPr>
          </a:p>
          <a:p>
            <a:endParaRPr lang="pt-BR" altLang="pt-BR" sz="2000" dirty="0">
              <a:latin typeface="Bookman Old Style" panose="02050604050505020204" pitchFamily="18" charset="0"/>
              <a:cs typeface="Segoe UI" panose="020B0502040204020203" pitchFamily="34" charset="0"/>
            </a:endParaRPr>
          </a:p>
          <a:p>
            <a:pPr>
              <a:lnSpc>
                <a:spcPct val="95000"/>
              </a:lnSpc>
              <a:spcBef>
                <a:spcPts val="888"/>
              </a:spcBef>
              <a:spcAft>
                <a:spcPts val="888"/>
              </a:spcAft>
            </a:pPr>
            <a:r>
              <a:rPr lang="pt-BR" altLang="pt-BR" sz="2000" dirty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t> </a:t>
            </a:r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9327" y="5057775"/>
            <a:ext cx="25431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409866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rianca.mppr.mp.br/arquivos/Image/conf_direitos/sistema_garantias_pq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0131" y="196806"/>
            <a:ext cx="11442356" cy="63679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0409866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739900" y="368300"/>
            <a:ext cx="10302602" cy="5685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540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pt-BR" sz="3200" b="1" dirty="0" smtClean="0">
                <a:solidFill>
                  <a:schemeClr val="accent2"/>
                </a:solidFill>
                <a:latin typeface="Bookman Old Style" pitchFamily="18" charset="0"/>
              </a:rPr>
              <a:t>PARA PENSAR</a:t>
            </a:r>
            <a:r>
              <a:rPr lang="pt-BR" sz="3200" b="1" dirty="0" smtClean="0">
                <a:solidFill>
                  <a:schemeClr val="accent2"/>
                </a:solidFill>
                <a:latin typeface="Bookman Old Style" pitchFamily="18" charset="0"/>
              </a:rPr>
              <a:t> !!!!</a:t>
            </a:r>
            <a:endParaRPr lang="pt-BR" sz="2000" b="1" dirty="0" smtClean="0">
              <a:solidFill>
                <a:schemeClr val="accent2"/>
              </a:solidFill>
              <a:latin typeface="Bookman Old Style" pitchFamily="18" charset="0"/>
            </a:endParaRPr>
          </a:p>
          <a:p>
            <a:endParaRPr lang="pt-BR" sz="200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just"/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Órgãos </a:t>
            </a:r>
            <a:r>
              <a:rPr lang="pt-BR" sz="2000" dirty="0">
                <a:solidFill>
                  <a:schemeClr val="tx1"/>
                </a:solidFill>
                <a:latin typeface="Bookman Old Style" pitchFamily="18" charset="0"/>
              </a:rPr>
              <a:t>e serviços tem </a:t>
            </a:r>
            <a:r>
              <a:rPr lang="pt-BR" sz="2000" b="1" dirty="0">
                <a:solidFill>
                  <a:schemeClr val="tx1"/>
                </a:solidFill>
                <a:latin typeface="Bookman Old Style" pitchFamily="18" charset="0"/>
              </a:rPr>
              <a:t>atribuições específicas</a:t>
            </a:r>
            <a:r>
              <a:rPr lang="pt-BR" sz="2000" dirty="0">
                <a:solidFill>
                  <a:schemeClr val="tx1"/>
                </a:solidFill>
                <a:latin typeface="Bookman Old Style" pitchFamily="18" charset="0"/>
              </a:rPr>
              <a:t> a desempenhar, MAS têm </a:t>
            </a:r>
            <a:r>
              <a:rPr lang="pt-BR" sz="2000" i="1" dirty="0">
                <a:solidFill>
                  <a:schemeClr val="tx1"/>
                </a:solidFill>
                <a:latin typeface="Bookman Old Style" pitchFamily="18" charset="0"/>
              </a:rPr>
              <a:t>igual responsabilidade</a:t>
            </a:r>
            <a:r>
              <a:rPr lang="pt-BR" sz="2000" dirty="0">
                <a:solidFill>
                  <a:schemeClr val="tx1"/>
                </a:solidFill>
                <a:latin typeface="Bookman Old Style" pitchFamily="18" charset="0"/>
              </a:rPr>
              <a:t> na apuração e </a:t>
            </a:r>
            <a:r>
              <a:rPr lang="pt-BR" sz="2000" b="1" dirty="0">
                <a:solidFill>
                  <a:schemeClr val="tx1"/>
                </a:solidFill>
                <a:latin typeface="Bookman Old Style" pitchFamily="18" charset="0"/>
              </a:rPr>
              <a:t>integral</a:t>
            </a:r>
            <a:r>
              <a:rPr lang="pt-BR" sz="2000" dirty="0">
                <a:solidFill>
                  <a:schemeClr val="tx1"/>
                </a:solidFill>
                <a:latin typeface="Bookman Old Style" pitchFamily="18" charset="0"/>
              </a:rPr>
              <a:t> solução dos problemas existentes</a:t>
            </a:r>
          </a:p>
          <a:p>
            <a:pPr algn="just"/>
            <a:endParaRPr lang="pt-BR" altLang="pt-BR" sz="2400" dirty="0">
              <a:solidFill>
                <a:schemeClr val="tx1"/>
              </a:solidFill>
              <a:latin typeface="Bookman Old Style" pitchFamily="18" charset="0"/>
              <a:cs typeface="Segoe UI" panose="020B0502040204020203" pitchFamily="34" charset="0"/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Bookman Old Style" pitchFamily="18" charset="0"/>
              </a:rPr>
              <a:t>O moderno "Sistema de Garantias" não mais contempla uma </a:t>
            </a:r>
            <a:r>
              <a:rPr lang="pt-BR" sz="2000" b="1" dirty="0">
                <a:solidFill>
                  <a:schemeClr val="tx1"/>
                </a:solidFill>
                <a:latin typeface="Bookman Old Style" pitchFamily="18" charset="0"/>
              </a:rPr>
              <a:t>"autoridade suprema"</a:t>
            </a:r>
            <a:r>
              <a:rPr lang="pt-BR" sz="2000" dirty="0">
                <a:solidFill>
                  <a:schemeClr val="tx1"/>
                </a:solidFill>
                <a:latin typeface="Bookman Old Style" pitchFamily="18" charset="0"/>
              </a:rPr>
              <a:t>, sendo o papel de </a:t>
            </a:r>
            <a:r>
              <a:rPr lang="pt-BR" sz="2000" i="1" dirty="0">
                <a:solidFill>
                  <a:schemeClr val="tx1"/>
                </a:solidFill>
                <a:latin typeface="Bookman Old Style" pitchFamily="18" charset="0"/>
              </a:rPr>
              <a:t>cada um</a:t>
            </a:r>
            <a:r>
              <a:rPr lang="pt-BR" sz="2000" dirty="0">
                <a:solidFill>
                  <a:schemeClr val="tx1"/>
                </a:solidFill>
                <a:latin typeface="Bookman Old Style" pitchFamily="18" charset="0"/>
              </a:rPr>
              <a:t> de seus integrantes </a:t>
            </a:r>
            <a:r>
              <a:rPr lang="pt-BR" sz="2000" i="1" dirty="0">
                <a:solidFill>
                  <a:schemeClr val="tx1"/>
                </a:solidFill>
                <a:latin typeface="Bookman Old Style" pitchFamily="18" charset="0"/>
              </a:rPr>
              <a:t>igualmente importante</a:t>
            </a:r>
            <a:r>
              <a:rPr lang="pt-BR" sz="2000" dirty="0">
                <a:solidFill>
                  <a:schemeClr val="tx1"/>
                </a:solidFill>
                <a:latin typeface="Bookman Old Style" pitchFamily="18" charset="0"/>
              </a:rPr>
              <a:t> para que a "</a:t>
            </a:r>
            <a:r>
              <a:rPr lang="pt-BR" sz="2000" i="1" dirty="0">
                <a:solidFill>
                  <a:schemeClr val="tx1"/>
                </a:solidFill>
                <a:latin typeface="Bookman Old Style" pitchFamily="18" charset="0"/>
              </a:rPr>
              <a:t>proteção integral</a:t>
            </a:r>
            <a:r>
              <a:rPr lang="pt-BR" sz="2000" dirty="0">
                <a:solidFill>
                  <a:schemeClr val="tx1"/>
                </a:solidFill>
                <a:latin typeface="Bookman Old Style" pitchFamily="18" charset="0"/>
              </a:rPr>
              <a:t>“</a:t>
            </a:r>
          </a:p>
          <a:p>
            <a:pPr algn="just"/>
            <a:endParaRPr lang="pt-BR" altLang="pt-BR" sz="2400" dirty="0">
              <a:solidFill>
                <a:schemeClr val="tx1"/>
              </a:solidFill>
              <a:latin typeface="Bookman Old Style" pitchFamily="18" charset="0"/>
              <a:cs typeface="Segoe UI" panose="020B0502040204020203" pitchFamily="34" charset="0"/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Bookman Old Style" pitchFamily="18" charset="0"/>
              </a:rPr>
              <a:t>Não é possível alcançar resultados com a </a:t>
            </a:r>
            <a:r>
              <a:rPr lang="pt-BR" sz="2000" b="1" dirty="0">
                <a:solidFill>
                  <a:schemeClr val="tx1"/>
                </a:solidFill>
                <a:latin typeface="Bookman Old Style" pitchFamily="18" charset="0"/>
              </a:rPr>
              <a:t>"</a:t>
            </a:r>
            <a:r>
              <a:rPr lang="pt-BR" sz="2000" b="1" i="1" dirty="0">
                <a:solidFill>
                  <a:schemeClr val="tx1"/>
                </a:solidFill>
                <a:latin typeface="Bookman Old Style" pitchFamily="18" charset="0"/>
              </a:rPr>
              <a:t>transferência de responsabilidade</a:t>
            </a:r>
            <a:r>
              <a:rPr lang="pt-BR" sz="2000" b="1" dirty="0">
                <a:solidFill>
                  <a:schemeClr val="tx1"/>
                </a:solidFill>
                <a:latin typeface="Bookman Old Style" pitchFamily="18" charset="0"/>
              </a:rPr>
              <a:t>"</a:t>
            </a:r>
            <a:r>
              <a:rPr lang="pt-BR" sz="2000" dirty="0">
                <a:solidFill>
                  <a:schemeClr val="tx1"/>
                </a:solidFill>
                <a:latin typeface="Bookman Old Style" pitchFamily="18" charset="0"/>
              </a:rPr>
              <a:t> e do </a:t>
            </a:r>
            <a:r>
              <a:rPr lang="pt-BR" sz="2000" b="1" dirty="0">
                <a:solidFill>
                  <a:schemeClr val="tx1"/>
                </a:solidFill>
                <a:latin typeface="Bookman Old Style" pitchFamily="18" charset="0"/>
              </a:rPr>
              <a:t>atendimento "</a:t>
            </a:r>
            <a:r>
              <a:rPr lang="pt-BR" sz="2000" b="1" i="1" dirty="0">
                <a:solidFill>
                  <a:schemeClr val="tx1"/>
                </a:solidFill>
                <a:latin typeface="Bookman Old Style" pitchFamily="18" charset="0"/>
              </a:rPr>
              <a:t>compartimentado</a:t>
            </a:r>
            <a:r>
              <a:rPr lang="pt-BR" sz="2000" b="1" dirty="0">
                <a:solidFill>
                  <a:schemeClr val="tx1"/>
                </a:solidFill>
                <a:latin typeface="Bookman Old Style" pitchFamily="18" charset="0"/>
              </a:rPr>
              <a:t>"</a:t>
            </a:r>
            <a:r>
              <a:rPr lang="pt-BR" sz="2000" dirty="0">
                <a:solidFill>
                  <a:schemeClr val="tx1"/>
                </a:solidFill>
                <a:latin typeface="Bookman Old Style" pitchFamily="18" charset="0"/>
              </a:rPr>
              <a:t>, fazendo com que a criança ou adolescente passe de um órgão, programa ou serviço para o outro, cada qual realizando um trabalho isolado;</a:t>
            </a:r>
          </a:p>
          <a:p>
            <a:pPr algn="just"/>
            <a:endParaRPr lang="pt-BR" altLang="pt-BR" sz="2400" dirty="0">
              <a:solidFill>
                <a:schemeClr val="tx1"/>
              </a:solidFill>
              <a:latin typeface="Bookman Old Style" pitchFamily="18" charset="0"/>
              <a:cs typeface="Segoe UI" panose="020B0502040204020203" pitchFamily="34" charset="0"/>
            </a:endParaRPr>
          </a:p>
          <a:p>
            <a:pPr algn="just"/>
            <a:r>
              <a:rPr lang="pt-BR" sz="2000" dirty="0">
                <a:solidFill>
                  <a:schemeClr val="tx1"/>
                </a:solidFill>
                <a:latin typeface="Bookman Old Style" pitchFamily="18" charset="0"/>
              </a:rPr>
              <a:t>É inadmissível realizar qualquer intervenção junto a uma criança ou adolescente de forma </a:t>
            </a:r>
            <a:r>
              <a:rPr lang="pt-BR" sz="2000" b="1" dirty="0">
                <a:solidFill>
                  <a:schemeClr val="tx1"/>
                </a:solidFill>
                <a:latin typeface="Bookman Old Style" pitchFamily="18" charset="0"/>
              </a:rPr>
              <a:t>dissociada</a:t>
            </a:r>
            <a:r>
              <a:rPr lang="pt-BR" sz="2000" dirty="0">
                <a:solidFill>
                  <a:schemeClr val="tx1"/>
                </a:solidFill>
                <a:latin typeface="Bookman Old Style" pitchFamily="18" charset="0"/>
              </a:rPr>
              <a:t> do atendimento de seus pais ou responsável 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legal</a:t>
            </a:r>
          </a:p>
          <a:p>
            <a:pPr algn="just"/>
            <a:endParaRPr lang="pt-BR" altLang="pt-BR" sz="2400" dirty="0" smtClean="0">
              <a:solidFill>
                <a:schemeClr val="tx1"/>
              </a:solidFill>
              <a:latin typeface="Bookman Old Style" pitchFamily="18" charset="0"/>
              <a:cs typeface="Segoe UI" panose="020B0502040204020203" pitchFamily="34" charset="0"/>
            </a:endParaRPr>
          </a:p>
          <a:p>
            <a:pPr algn="just"/>
            <a:r>
              <a:rPr lang="pt-BR" altLang="pt-BR" sz="2000" dirty="0" smtClean="0">
                <a:solidFill>
                  <a:schemeClr val="tx1"/>
                </a:solidFill>
                <a:latin typeface="Bookman Old Style" pitchFamily="18" charset="0"/>
                <a:cs typeface="Segoe UI" panose="020B0502040204020203" pitchFamily="34" charset="0"/>
              </a:rPr>
              <a:t>A efetiva e integral solução dos  problemas que afligem as crianças e adolescentes é responsabilidade de  TODOS </a:t>
            </a:r>
            <a:endParaRPr lang="pt-BR" altLang="pt-BR" sz="2000" dirty="0">
              <a:solidFill>
                <a:schemeClr val="tx1"/>
              </a:solidFill>
              <a:latin typeface="Bookman Old Style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46693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739900" y="469557"/>
            <a:ext cx="10302602" cy="5584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540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/>
            <a:r>
              <a:rPr lang="pt-BR" sz="4000" b="1" dirty="0" smtClean="0">
                <a:solidFill>
                  <a:schemeClr val="accent2"/>
                </a:solidFill>
                <a:latin typeface="Bookman Old Style" pitchFamily="18" charset="0"/>
              </a:rPr>
              <a:t>DESAFIOS </a:t>
            </a:r>
            <a:endParaRPr lang="pt-BR" sz="2000" b="1" dirty="0" smtClean="0">
              <a:solidFill>
                <a:schemeClr val="accent2"/>
              </a:solidFill>
              <a:latin typeface="Bookman Old Style" pitchFamily="18" charset="0"/>
            </a:endParaRPr>
          </a:p>
          <a:p>
            <a:pPr algn="just"/>
            <a:endParaRPr lang="pt-BR" sz="200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just"/>
            <a:r>
              <a:rPr lang="pt-BR" sz="2000" b="1" dirty="0" smtClean="0">
                <a:solidFill>
                  <a:schemeClr val="tx1"/>
                </a:solidFill>
                <a:latin typeface="Bookman Old Style" pitchFamily="18" charset="0"/>
              </a:rPr>
              <a:t>Capacitação dos profissionais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(prejuízos 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imediatos à 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vítima - 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situações constrangedoras 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– compromete a 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coleta de provas sobre a violência praticada 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– resultado: impunidade 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do abusador/</a:t>
            </a:r>
            <a:r>
              <a:rPr lang="pt-BR" sz="2000" dirty="0" err="1" smtClean="0">
                <a:solidFill>
                  <a:schemeClr val="tx1"/>
                </a:solidFill>
                <a:latin typeface="Bookman Old Style" pitchFamily="18" charset="0"/>
              </a:rPr>
              <a:t>vitimizador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 e assim servindo de estímulo à reincidência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.)</a:t>
            </a:r>
            <a:endParaRPr lang="pt-BR" sz="200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just"/>
            <a:endParaRPr lang="pt-BR" altLang="pt-BR" sz="2000" dirty="0" smtClean="0">
              <a:solidFill>
                <a:schemeClr val="tx1"/>
              </a:solidFill>
              <a:latin typeface="Bookman Old Style" pitchFamily="18" charset="0"/>
              <a:cs typeface="Segoe UI" panose="020B0502040204020203" pitchFamily="34" charset="0"/>
            </a:endParaRPr>
          </a:p>
          <a:p>
            <a:pPr algn="just"/>
            <a:r>
              <a:rPr lang="pt-BR" sz="2000" b="1" dirty="0" smtClean="0">
                <a:solidFill>
                  <a:schemeClr val="tx1"/>
                </a:solidFill>
                <a:latin typeface="Bookman Old Style" pitchFamily="18" charset="0"/>
              </a:rPr>
              <a:t>Definir </a:t>
            </a:r>
            <a:r>
              <a:rPr lang="pt-BR" sz="2000" b="1" dirty="0" smtClean="0">
                <a:solidFill>
                  <a:schemeClr val="tx1"/>
                </a:solidFill>
                <a:latin typeface="Bookman Old Style" pitchFamily="18" charset="0"/>
              </a:rPr>
              <a:t>claramente o papel a ser desempenhado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por todos os 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órgãos e autoridades com atuação direta ou indireta tanto na investigação da ocorrência propriamente dita quanto na aplicação de medidas de proteção à vítima e, eventualmente, à sua 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família, bem como no tratamento. (flexibilidade)</a:t>
            </a:r>
          </a:p>
          <a:p>
            <a:pPr algn="just"/>
            <a:endParaRPr lang="pt-BR" sz="200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just"/>
            <a:r>
              <a:rPr lang="pt-BR" sz="2000" b="1" dirty="0" smtClean="0">
                <a:solidFill>
                  <a:schemeClr val="tx1"/>
                </a:solidFill>
                <a:latin typeface="Bookman Old Style" pitchFamily="18" charset="0"/>
              </a:rPr>
              <a:t>Política </a:t>
            </a:r>
            <a:r>
              <a:rPr lang="pt-BR" sz="2000" b="1" dirty="0" smtClean="0">
                <a:solidFill>
                  <a:schemeClr val="tx1"/>
                </a:solidFill>
                <a:latin typeface="Bookman Old Style" pitchFamily="18" charset="0"/>
              </a:rPr>
              <a:t>pública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 destinada ao atendimento desta 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demanda, que exige 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o aporte de recursos públicos provenientes do orçamento do 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município, Estados 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e pela 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União</a:t>
            </a:r>
            <a:endParaRPr lang="pt-BR" sz="200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just"/>
            <a:endParaRPr lang="pt-BR" altLang="pt-BR" sz="2000" b="1" dirty="0" smtClean="0">
              <a:solidFill>
                <a:schemeClr val="tx1"/>
              </a:solidFill>
              <a:latin typeface="Bookman Old Style" pitchFamily="18" charset="0"/>
              <a:cs typeface="Segoe UI" panose="020B0502040204020203" pitchFamily="34" charset="0"/>
            </a:endParaRPr>
          </a:p>
          <a:p>
            <a:pPr algn="just"/>
            <a:endParaRPr lang="pt-BR" altLang="pt-BR" sz="2000" b="1" dirty="0">
              <a:solidFill>
                <a:schemeClr val="tx1"/>
              </a:solidFill>
              <a:latin typeface="Bookman Old Style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46693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25" y="287338"/>
            <a:ext cx="7488238" cy="611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200796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3108326" y="201614"/>
            <a:ext cx="7008813" cy="152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pt-BR" altLang="pt-BR" sz="4000" b="1" dirty="0">
                <a:solidFill>
                  <a:srgbClr val="000000"/>
                </a:solidFill>
              </a:rPr>
              <a:t>  </a:t>
            </a:r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767" y="201614"/>
            <a:ext cx="8423275" cy="6335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850888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3108326" y="201614"/>
            <a:ext cx="7008813" cy="152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l">
              <a:buClrTx/>
              <a:buFontTx/>
              <a:buNone/>
            </a:pPr>
            <a:r>
              <a:rPr lang="pt-BR" altLang="pt-BR" sz="4000" b="1" dirty="0">
                <a:solidFill>
                  <a:srgbClr val="000000"/>
                </a:solidFill>
              </a:rPr>
              <a:t>  </a:t>
            </a:r>
          </a:p>
        </p:txBody>
      </p:sp>
      <p:pic>
        <p:nvPicPr>
          <p:cNvPr id="84994" name="Picture 2" descr="https://direitoainocencia.files.wordpress.com/2012/07/criancaadolescente_comecahoje_folder_divulgaca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07943" y="98856"/>
            <a:ext cx="9111992" cy="64780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850888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9234926" cy="1455683"/>
          </a:xfrm>
        </p:spPr>
        <p:txBody>
          <a:bodyPr>
            <a:normAutofit/>
          </a:bodyPr>
          <a:lstStyle/>
          <a:p>
            <a:r>
              <a:rPr lang="pt-BR" altLang="pt-BR" b="1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  <a:t>DADOS 2015</a:t>
            </a:r>
            <a:endParaRPr lang="pt-BR" altLang="pt-BR" b="1" dirty="0">
              <a:solidFill>
                <a:schemeClr val="accent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89211" y="2065283"/>
            <a:ext cx="8915399" cy="2988631"/>
          </a:xfrm>
        </p:spPr>
        <p:txBody>
          <a:bodyPr>
            <a:noAutofit/>
          </a:bodyPr>
          <a:lstStyle/>
          <a:p>
            <a:pPr algn="just">
              <a:spcBef>
                <a:spcPts val="625"/>
              </a:spcBef>
              <a:buClr>
                <a:srgbClr val="CC9900"/>
              </a:buClr>
              <a:buSzPct val="65000"/>
            </a:pPr>
            <a:endParaRPr lang="pt-BR" dirty="0" smtClean="0">
              <a:latin typeface="Bookman Old Style" pitchFamily="18" charset="0"/>
            </a:endParaRPr>
          </a:p>
          <a:p>
            <a:pPr algn="just">
              <a:spcBef>
                <a:spcPts val="625"/>
              </a:spcBef>
              <a:buClr>
                <a:srgbClr val="CC9900"/>
              </a:buClr>
              <a:buSzPct val="65000"/>
            </a:pPr>
            <a:endParaRPr lang="pt-BR" dirty="0" smtClean="0">
              <a:latin typeface="Bookman Old Style" pitchFamily="18" charset="0"/>
            </a:endParaRPr>
          </a:p>
          <a:p>
            <a:pPr algn="just">
              <a:spcBef>
                <a:spcPts val="625"/>
              </a:spcBef>
              <a:buClr>
                <a:srgbClr val="CC9900"/>
              </a:buClr>
              <a:buSzPct val="65000"/>
            </a:pPr>
            <a:endParaRPr lang="pt-BR" dirty="0" smtClean="0">
              <a:latin typeface="Bookman Old Style" pitchFamily="18" charset="0"/>
            </a:endParaRPr>
          </a:p>
          <a:p>
            <a:pPr algn="just">
              <a:spcBef>
                <a:spcPts val="625"/>
              </a:spcBef>
              <a:buClr>
                <a:srgbClr val="CC9900"/>
              </a:buClr>
              <a:buSzPct val="65000"/>
            </a:pPr>
            <a:endParaRPr lang="pt-BR" dirty="0" smtClean="0">
              <a:latin typeface="Bookman Old Style" pitchFamily="18" charset="0"/>
            </a:endParaRPr>
          </a:p>
          <a:p>
            <a:pPr algn="just">
              <a:spcBef>
                <a:spcPts val="625"/>
              </a:spcBef>
              <a:buClr>
                <a:srgbClr val="CC9900"/>
              </a:buClr>
              <a:buSzPct val="65000"/>
            </a:pPr>
            <a:endParaRPr lang="pt-BR" dirty="0" smtClean="0">
              <a:latin typeface="Bookman Old Style" pitchFamily="18" charset="0"/>
            </a:endParaRPr>
          </a:p>
          <a:p>
            <a:pPr algn="just">
              <a:spcBef>
                <a:spcPts val="625"/>
              </a:spcBef>
              <a:buClr>
                <a:srgbClr val="CC9900"/>
              </a:buClr>
              <a:buSzPct val="65000"/>
            </a:pPr>
            <a:r>
              <a:rPr lang="pt-BR" sz="2400" dirty="0" smtClean="0">
                <a:solidFill>
                  <a:schemeClr val="tx1"/>
                </a:solidFill>
                <a:latin typeface="Bookman Old Style" pitchFamily="18" charset="0"/>
              </a:rPr>
              <a:t>576 vítimas, com idade </a:t>
            </a:r>
            <a:r>
              <a:rPr lang="pt-BR" sz="2400" dirty="0" smtClean="0">
                <a:solidFill>
                  <a:schemeClr val="tx1"/>
                </a:solidFill>
                <a:latin typeface="Bookman Old Style" pitchFamily="18" charset="0"/>
              </a:rPr>
              <a:t>de zero a 12 anos, foram atendidas entre agosto de 2012 e abril de </a:t>
            </a:r>
            <a:r>
              <a:rPr lang="pt-BR" sz="2400" dirty="0" smtClean="0">
                <a:solidFill>
                  <a:schemeClr val="tx1"/>
                </a:solidFill>
                <a:latin typeface="Bookman Old Style" pitchFamily="18" charset="0"/>
              </a:rPr>
              <a:t>2015, na delegacia especializada. </a:t>
            </a:r>
          </a:p>
          <a:p>
            <a:pPr algn="just">
              <a:spcBef>
                <a:spcPts val="625"/>
              </a:spcBef>
              <a:buClr>
                <a:srgbClr val="CC9900"/>
              </a:buClr>
              <a:buSzPct val="65000"/>
            </a:pPr>
            <a:endParaRPr lang="pt-BR" sz="240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just">
              <a:spcBef>
                <a:spcPts val="625"/>
              </a:spcBef>
              <a:buClr>
                <a:srgbClr val="CC9900"/>
              </a:buClr>
              <a:buSzPct val="65000"/>
            </a:pPr>
            <a:r>
              <a:rPr lang="pt-BR" sz="2400" dirty="0" smtClean="0">
                <a:solidFill>
                  <a:schemeClr val="tx1"/>
                </a:solidFill>
                <a:latin typeface="Bookman Old Style" pitchFamily="18" charset="0"/>
              </a:rPr>
              <a:t>Isso </a:t>
            </a:r>
            <a:r>
              <a:rPr lang="pt-BR" sz="2400" dirty="0" smtClean="0">
                <a:solidFill>
                  <a:schemeClr val="tx1"/>
                </a:solidFill>
                <a:latin typeface="Bookman Old Style" pitchFamily="18" charset="0"/>
              </a:rPr>
              <a:t>significa que houve </a:t>
            </a:r>
            <a:r>
              <a:rPr lang="pt-BR" sz="2400" b="1" dirty="0" smtClean="0">
                <a:solidFill>
                  <a:schemeClr val="tx1"/>
                </a:solidFill>
                <a:latin typeface="Bookman Old Style" pitchFamily="18" charset="0"/>
              </a:rPr>
              <a:t>uma vítima a cada dois dias</a:t>
            </a:r>
            <a:r>
              <a:rPr lang="pt-BR" sz="2400" dirty="0" smtClean="0">
                <a:solidFill>
                  <a:schemeClr val="tx1"/>
                </a:solidFill>
                <a:latin typeface="Bookman Old Style" pitchFamily="18" charset="0"/>
              </a:rPr>
              <a:t> na região </a:t>
            </a:r>
            <a:r>
              <a:rPr lang="pt-BR" sz="2400" dirty="0" smtClean="0">
                <a:solidFill>
                  <a:schemeClr val="tx1"/>
                </a:solidFill>
                <a:latin typeface="Bookman Old Style" pitchFamily="18" charset="0"/>
              </a:rPr>
              <a:t>de Joinville</a:t>
            </a:r>
            <a:r>
              <a:rPr lang="pt-BR" sz="2400" dirty="0" smtClean="0">
                <a:solidFill>
                  <a:schemeClr val="tx1"/>
                </a:solidFill>
                <a:latin typeface="Bookman Old Style" pitchFamily="18" charset="0"/>
              </a:rPr>
              <a:t> </a:t>
            </a:r>
            <a:endParaRPr lang="pt-BR" sz="240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just"/>
            <a:endParaRPr lang="pt-BR" sz="240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just"/>
            <a:r>
              <a:rPr lang="pt-BR" sz="2400" dirty="0" smtClean="0">
                <a:solidFill>
                  <a:schemeClr val="tx1"/>
                </a:solidFill>
                <a:latin typeface="Bookman Old Style" pitchFamily="18" charset="0"/>
              </a:rPr>
              <a:t>Estudos </a:t>
            </a:r>
            <a:r>
              <a:rPr lang="pt-BR" sz="2400" dirty="0" smtClean="0">
                <a:solidFill>
                  <a:schemeClr val="tx1"/>
                </a:solidFill>
                <a:latin typeface="Bookman Old Style" pitchFamily="18" charset="0"/>
              </a:rPr>
              <a:t>indicam que as notificações correspondem a apenas 10% do total de casos reais e os 90% restantes representam a “cifra negra” dos crimes sexuais contra crianças e adolescentes.</a:t>
            </a:r>
          </a:p>
          <a:p>
            <a:pPr algn="just">
              <a:spcBef>
                <a:spcPts val="625"/>
              </a:spcBef>
              <a:buClr>
                <a:srgbClr val="CC9900"/>
              </a:buClr>
              <a:buSzPct val="65000"/>
            </a:pPr>
            <a:endParaRPr lang="pt-BR" altLang="pt-BR" dirty="0">
              <a:solidFill>
                <a:srgbClr val="00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8560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9234926" cy="1455683"/>
          </a:xfrm>
        </p:spPr>
        <p:txBody>
          <a:bodyPr>
            <a:normAutofit fontScale="90000"/>
          </a:bodyPr>
          <a:lstStyle/>
          <a:p>
            <a:r>
              <a:rPr lang="pt-BR" altLang="pt-BR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O que é o Conselho Municipal ?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89211" y="2065283"/>
            <a:ext cx="8915399" cy="4556234"/>
          </a:xfrm>
        </p:spPr>
        <p:txBody>
          <a:bodyPr>
            <a:normAutofit/>
          </a:bodyPr>
          <a:lstStyle/>
          <a:p>
            <a:pPr algn="just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altLang="pt-BR" sz="2800" dirty="0">
                <a:solidFill>
                  <a:srgbClr val="000000"/>
                </a:solidFill>
                <a:latin typeface="Bookman Old Style" panose="02050604050505020204" pitchFamily="18" charset="0"/>
              </a:rPr>
              <a:t>É um órgão não estatal formado por organizações da sociedade civil e do poder público;</a:t>
            </a:r>
          </a:p>
          <a:p>
            <a:pPr algn="just">
              <a:spcBef>
                <a:spcPts val="625"/>
              </a:spcBef>
              <a:buClr>
                <a:srgbClr val="CC9900"/>
              </a:buClr>
              <a:buSzPct val="65000"/>
            </a:pPr>
            <a:endParaRPr lang="pt-BR" altLang="pt-BR" sz="280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just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altLang="pt-BR" sz="2800" dirty="0">
                <a:solidFill>
                  <a:srgbClr val="000000"/>
                </a:solidFill>
                <a:latin typeface="Bookman Old Style" panose="02050604050505020204" pitchFamily="18" charset="0"/>
              </a:rPr>
              <a:t>Órgão permanente, paritário e deliberativo;</a:t>
            </a:r>
          </a:p>
          <a:p>
            <a:pPr algn="just">
              <a:spcBef>
                <a:spcPts val="625"/>
              </a:spcBef>
              <a:buClr>
                <a:srgbClr val="CC9900"/>
              </a:buClr>
              <a:buSzPct val="65000"/>
            </a:pPr>
            <a:endParaRPr lang="pt-BR" altLang="pt-BR" sz="280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just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altLang="pt-BR" sz="2800" dirty="0">
                <a:solidFill>
                  <a:srgbClr val="000000"/>
                </a:solidFill>
                <a:latin typeface="Bookman Old Style" panose="02050604050505020204" pitchFamily="18" charset="0"/>
              </a:rPr>
              <a:t>Local de exercício do controle social;</a:t>
            </a:r>
          </a:p>
          <a:p>
            <a:pPr algn="just">
              <a:spcBef>
                <a:spcPts val="625"/>
              </a:spcBef>
              <a:buClrTx/>
              <a:buSzPct val="65000"/>
            </a:pPr>
            <a:endParaRPr lang="pt-BR" altLang="pt-BR" sz="280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just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altLang="pt-BR" sz="2800" dirty="0">
                <a:solidFill>
                  <a:srgbClr val="000000"/>
                </a:solidFill>
                <a:latin typeface="Bookman Old Style" panose="02050604050505020204" pitchFamily="18" charset="0"/>
              </a:rPr>
              <a:t>Constitui </a:t>
            </a:r>
            <a:r>
              <a:rPr lang="pt-BR" altLang="pt-BR" sz="2800" i="1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esfera pública</a:t>
            </a:r>
            <a:r>
              <a:rPr lang="pt-BR" altLang="pt-BR" sz="2800" dirty="0">
                <a:solidFill>
                  <a:srgbClr val="000000"/>
                </a:solidFill>
                <a:latin typeface="Bookman Old Style" panose="02050604050505020204" pitchFamily="18" charset="0"/>
              </a:rPr>
              <a:t> de poder.</a:t>
            </a:r>
          </a:p>
        </p:txBody>
      </p:sp>
    </p:spTree>
    <p:extLst>
      <p:ext uri="{BB962C8B-B14F-4D97-AF65-F5344CB8AC3E}">
        <p14:creationId xmlns="" xmlns:p14="http://schemas.microsoft.com/office/powerpoint/2010/main" val="3798560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1987550" y="519114"/>
            <a:ext cx="822325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3200" dirty="0">
                <a:solidFill>
                  <a:srgbClr val="C00000"/>
                </a:solidFill>
                <a:latin typeface="Bookman Old Style" panose="02050604050505020204" pitchFamily="18" charset="0"/>
              </a:rPr>
              <a:t>Característica e função</a:t>
            </a:r>
            <a:endParaRPr lang="pt-BR" altLang="pt-BR" sz="42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2135187" y="2133600"/>
            <a:ext cx="9405171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668338" indent="-32543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altLang="pt-BR" sz="2500" b="0" dirty="0">
                <a:solidFill>
                  <a:srgbClr val="000000"/>
                </a:solidFill>
                <a:latin typeface="Bookman Old Style" panose="02050604050505020204" pitchFamily="18" charset="0"/>
              </a:rPr>
              <a:t>Conselhos de direitos sociais</a:t>
            </a:r>
          </a:p>
          <a:p>
            <a:pPr lvl="1" eaLnBrk="1" hangingPunct="1">
              <a:lnSpc>
                <a:spcPct val="90000"/>
              </a:lnSpc>
              <a:spcBef>
                <a:spcPts val="625"/>
              </a:spcBef>
              <a:buClr>
                <a:srgbClr val="3B812F"/>
              </a:buClr>
              <a:buSzPct val="60000"/>
            </a:pPr>
            <a:r>
              <a:rPr lang="pt-BR" altLang="pt-BR" sz="2500" b="0" dirty="0">
                <a:solidFill>
                  <a:srgbClr val="000000"/>
                </a:solidFill>
                <a:latin typeface="Bookman Old Style" panose="02050604050505020204" pitchFamily="18" charset="0"/>
              </a:rPr>
              <a:t>- Ancorados na CF/88 e ECA</a:t>
            </a:r>
          </a:p>
          <a:p>
            <a:pPr lvl="1" eaLnBrk="1" hangingPunct="1">
              <a:lnSpc>
                <a:spcPct val="90000"/>
              </a:lnSpc>
              <a:spcBef>
                <a:spcPts val="625"/>
              </a:spcBef>
              <a:buClr>
                <a:srgbClr val="3B812F"/>
              </a:buClr>
              <a:buSzPct val="60000"/>
            </a:pPr>
            <a:r>
              <a:rPr lang="pt-BR" altLang="pt-BR" sz="2500" b="0" dirty="0">
                <a:solidFill>
                  <a:srgbClr val="000000"/>
                </a:solidFill>
                <a:latin typeface="Bookman Old Style" panose="02050604050505020204" pitchFamily="18" charset="0"/>
              </a:rPr>
              <a:t>- Existência do Conselho Estadual e Federal</a:t>
            </a:r>
          </a:p>
          <a:p>
            <a:pPr eaLnBrk="1" hangingPunct="1">
              <a:lnSpc>
                <a:spcPct val="90000"/>
              </a:lnSpc>
              <a:spcBef>
                <a:spcPts val="625"/>
              </a:spcBef>
              <a:buSzPct val="65000"/>
            </a:pPr>
            <a:endParaRPr lang="pt-BR" altLang="pt-BR" sz="2500" b="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625"/>
              </a:spcBef>
              <a:buSzPct val="65000"/>
            </a:pPr>
            <a:r>
              <a:rPr lang="pt-BR" altLang="pt-BR" sz="2500" b="0" dirty="0">
                <a:solidFill>
                  <a:srgbClr val="000000"/>
                </a:solidFill>
                <a:latin typeface="Bookman Old Style" panose="02050604050505020204" pitchFamily="18" charset="0"/>
              </a:rPr>
              <a:t>Função: elaboração, deliberação, monitoramento e avaliação da política da criança e adolescente</a:t>
            </a:r>
          </a:p>
          <a:p>
            <a:pPr eaLnBrk="1" hangingPunct="1">
              <a:lnSpc>
                <a:spcPct val="90000"/>
              </a:lnSpc>
              <a:spcBef>
                <a:spcPts val="625"/>
              </a:spcBef>
              <a:buSzPct val="65000"/>
            </a:pPr>
            <a:endParaRPr lang="pt-BR" altLang="pt-BR" sz="25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71612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1981200" y="277814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4000" dirty="0">
                <a:solidFill>
                  <a:schemeClr val="accent1"/>
                </a:solidFill>
                <a:latin typeface="Bookman Old Style" panose="02050604050505020204" pitchFamily="18" charset="0"/>
              </a:rPr>
              <a:t>Composição 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981200" y="1916113"/>
            <a:ext cx="9385738" cy="421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669925" indent="-32385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altLang="pt-BR" sz="2800" b="0" dirty="0">
                <a:solidFill>
                  <a:srgbClr val="000000"/>
                </a:solidFill>
                <a:latin typeface="Bookman Old Style" panose="02050604050505020204" pitchFamily="18" charset="0"/>
              </a:rPr>
              <a:t>Composição paritária (Sociedade Civil Organizada e </a:t>
            </a:r>
            <a:r>
              <a:rPr lang="pt-BR" altLang="pt-BR" sz="2800" b="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Poder Público</a:t>
            </a:r>
            <a:r>
              <a:rPr lang="pt-BR" altLang="pt-BR" sz="2800" b="0" dirty="0">
                <a:solidFill>
                  <a:srgbClr val="000000"/>
                </a:solidFill>
                <a:latin typeface="Bookman Old Style" panose="02050604050505020204" pitchFamily="18" charset="0"/>
              </a:rPr>
              <a:t>)</a:t>
            </a: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</a:pPr>
            <a:endParaRPr lang="pt-BR" altLang="pt-BR" sz="2800" b="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altLang="pt-BR" sz="2800" b="0" dirty="0">
                <a:solidFill>
                  <a:srgbClr val="000000"/>
                </a:solidFill>
                <a:latin typeface="Bookman Old Style" panose="02050604050505020204" pitchFamily="18" charset="0"/>
              </a:rPr>
              <a:t>Sociedade Civil – eleição – fórum permanente;</a:t>
            </a: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</a:pPr>
            <a:endParaRPr lang="pt-BR" altLang="pt-BR" sz="2800" b="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altLang="pt-BR" sz="2800" b="0" dirty="0">
                <a:solidFill>
                  <a:srgbClr val="000000"/>
                </a:solidFill>
                <a:latin typeface="Bookman Old Style" panose="02050604050505020204" pitchFamily="18" charset="0"/>
              </a:rPr>
              <a:t>Poder Público – indicação </a:t>
            </a:r>
          </a:p>
          <a:p>
            <a:pPr algn="just" eaLnBrk="1" hangingPunct="1">
              <a:spcBef>
                <a:spcPts val="625"/>
              </a:spcBef>
              <a:buSzPct val="65000"/>
            </a:pPr>
            <a:endParaRPr lang="pt-BR" altLang="pt-BR" sz="2200" b="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25"/>
              </a:spcBef>
              <a:buSzPct val="60000"/>
            </a:pPr>
            <a:endParaRPr lang="pt-BR" altLang="pt-BR" sz="250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lvl="1" algn="just" eaLnBrk="1" hangingPunct="1">
              <a:spcBef>
                <a:spcPts val="650"/>
              </a:spcBef>
              <a:buSzPct val="60000"/>
            </a:pPr>
            <a:r>
              <a:rPr lang="pt-BR" altLang="pt-BR" sz="2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lvl="1" algn="just" eaLnBrk="1" hangingPunct="1">
              <a:spcBef>
                <a:spcPts val="650"/>
              </a:spcBef>
              <a:buSzPct val="60000"/>
            </a:pPr>
            <a:endParaRPr lang="pt-BR" altLang="pt-BR" sz="2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47310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1981200" y="277814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4000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  <a:t>Deliberações do CMDCA</a:t>
            </a:r>
            <a:endParaRPr lang="pt-BR" altLang="pt-BR" sz="4000" dirty="0">
              <a:solidFill>
                <a:schemeClr val="accent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594022" y="1916113"/>
            <a:ext cx="9772916" cy="4472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669925" indent="-32385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sz="2000" b="0" dirty="0" smtClean="0">
                <a:solidFill>
                  <a:schemeClr val="tx1"/>
                </a:solidFill>
                <a:latin typeface="Bookman Old Style" pitchFamily="18" charset="0"/>
              </a:rPr>
              <a:t>Os </a:t>
            </a:r>
            <a:r>
              <a:rPr lang="pt-BR" sz="2000" b="0" dirty="0" smtClean="0">
                <a:solidFill>
                  <a:schemeClr val="tx1"/>
                </a:solidFill>
                <a:latin typeface="Bookman Old Style" pitchFamily="18" charset="0"/>
              </a:rPr>
              <a:t>Conselhos de Direitos, em todos os níveis (municipal, estadual e Federal), </a:t>
            </a:r>
            <a:r>
              <a:rPr lang="pt-BR" sz="2000" b="0" dirty="0" smtClean="0">
                <a:solidFill>
                  <a:schemeClr val="tx1"/>
                </a:solidFill>
                <a:latin typeface="Bookman Old Style" pitchFamily="18" charset="0"/>
              </a:rPr>
              <a:t>exercem </a:t>
            </a:r>
            <a:r>
              <a:rPr lang="pt-BR" sz="2000" b="0" dirty="0" smtClean="0">
                <a:solidFill>
                  <a:schemeClr val="tx1"/>
                </a:solidFill>
                <a:latin typeface="Bookman Old Style" pitchFamily="18" charset="0"/>
              </a:rPr>
              <a:t>funções Executivas (deliberativas) típicas. </a:t>
            </a:r>
            <a:endParaRPr lang="pt-BR" sz="2000" b="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</a:pPr>
            <a:endParaRPr lang="pt-BR" sz="2000" b="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sz="2000" b="0" dirty="0" smtClean="0">
                <a:solidFill>
                  <a:schemeClr val="tx1"/>
                </a:solidFill>
                <a:latin typeface="Bookman Old Style" pitchFamily="18" charset="0"/>
              </a:rPr>
              <a:t>Quando </a:t>
            </a:r>
            <a:r>
              <a:rPr lang="pt-BR" sz="2000" b="0" dirty="0" smtClean="0">
                <a:solidFill>
                  <a:schemeClr val="tx1"/>
                </a:solidFill>
                <a:latin typeface="Bookman Old Style" pitchFamily="18" charset="0"/>
              </a:rPr>
              <a:t>o Conselho de Direitos delibera, dentro de sua esfera de competência deliberativa, 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é o próprio governo que está deliberando,</a:t>
            </a:r>
            <a:r>
              <a:rPr lang="pt-BR" sz="2000" b="0" dirty="0" smtClean="0">
                <a:solidFill>
                  <a:schemeClr val="tx1"/>
                </a:solidFill>
                <a:latin typeface="Bookman Old Style" pitchFamily="18" charset="0"/>
              </a:rPr>
              <a:t> somente cabendo ao Prefeito, Governador ou Presidente da República o efetivo e integral cumprimento da respectiva deliberação, e com a prioridade absoluta </a:t>
            </a:r>
            <a:endParaRPr lang="pt-BR" sz="2000" b="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endParaRPr lang="pt-BR" altLang="pt-BR" sz="2000" b="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ctr" eaLnBrk="1" hangingPunct="1">
              <a:spcBef>
                <a:spcPts val="625"/>
              </a:spcBef>
              <a:buClr>
                <a:srgbClr val="CC9900"/>
              </a:buClr>
              <a:buSzPct val="65000"/>
            </a:pPr>
            <a:r>
              <a:rPr lang="pt-BR" sz="1600" b="0" dirty="0" smtClean="0">
                <a:solidFill>
                  <a:schemeClr val="tx1"/>
                </a:solidFill>
                <a:latin typeface="Bookman Old Style" pitchFamily="18" charset="0"/>
              </a:rPr>
              <a:t>Art</a:t>
            </a:r>
            <a:r>
              <a:rPr lang="pt-BR" sz="1600" b="0" dirty="0" smtClean="0">
                <a:solidFill>
                  <a:schemeClr val="tx1"/>
                </a:solidFill>
                <a:latin typeface="Bookman Old Style" pitchFamily="18" charset="0"/>
              </a:rPr>
              <a:t>. 88, inciso II, da Lei n° 8.069/90 e art. 227, §7°, c/c art. 204, ambos da Constituição </a:t>
            </a:r>
            <a:r>
              <a:rPr lang="pt-BR" sz="1600" b="0" dirty="0" smtClean="0">
                <a:solidFill>
                  <a:schemeClr val="tx1"/>
                </a:solidFill>
                <a:latin typeface="Bookman Old Style" pitchFamily="18" charset="0"/>
              </a:rPr>
              <a:t>Federal e Art</a:t>
            </a:r>
            <a:r>
              <a:rPr lang="pt-BR" sz="1600" b="0" dirty="0" smtClean="0">
                <a:solidFill>
                  <a:schemeClr val="tx1"/>
                </a:solidFill>
                <a:latin typeface="Bookman Old Style" pitchFamily="18" charset="0"/>
              </a:rPr>
              <a:t>. </a:t>
            </a:r>
            <a:r>
              <a:rPr lang="pt-BR" sz="1600" b="0" dirty="0" smtClean="0">
                <a:solidFill>
                  <a:schemeClr val="tx1"/>
                </a:solidFill>
                <a:latin typeface="Bookman Old Style" pitchFamily="18" charset="0"/>
              </a:rPr>
              <a:t>4, </a:t>
            </a:r>
            <a:r>
              <a:rPr lang="pt-BR" sz="1600" b="0" dirty="0" smtClean="0">
                <a:solidFill>
                  <a:schemeClr val="tx1"/>
                </a:solidFill>
                <a:latin typeface="Bookman Old Style" pitchFamily="18" charset="0"/>
              </a:rPr>
              <a:t>caput e par. único, alíneas “c” e “d”, da Lei n° 8.069/90 e art. 227, caput, da Constituição Federal.</a:t>
            </a:r>
            <a:endParaRPr lang="pt-BR" altLang="pt-BR" sz="1600" b="0" dirty="0">
              <a:solidFill>
                <a:schemeClr val="tx1"/>
              </a:solidFill>
              <a:latin typeface="Bookman Old Style" pitchFamily="18" charset="0"/>
            </a:endParaRPr>
          </a:p>
          <a:p>
            <a:pPr lvl="1" algn="just" eaLnBrk="1" hangingPunct="1">
              <a:spcBef>
                <a:spcPts val="650"/>
              </a:spcBef>
              <a:buSzPct val="60000"/>
            </a:pPr>
            <a:r>
              <a:rPr lang="pt-BR" altLang="pt-BR" sz="26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</a:p>
          <a:p>
            <a:pPr lvl="1" algn="just" eaLnBrk="1" hangingPunct="1">
              <a:spcBef>
                <a:spcPts val="650"/>
              </a:spcBef>
              <a:buSzPct val="60000"/>
            </a:pPr>
            <a:endParaRPr lang="pt-BR" altLang="pt-BR" sz="2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47310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1981200" y="277814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4000" dirty="0" smtClean="0">
                <a:solidFill>
                  <a:schemeClr val="accent1"/>
                </a:solidFill>
                <a:latin typeface="Bookman Old Style" panose="02050604050505020204" pitchFamily="18" charset="0"/>
              </a:rPr>
              <a:t>Como o CMDCA pode atuar no enfrentamento?</a:t>
            </a:r>
            <a:endParaRPr lang="pt-BR" altLang="pt-BR" sz="4000" dirty="0">
              <a:solidFill>
                <a:schemeClr val="accent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981200" y="1916113"/>
            <a:ext cx="9385738" cy="421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669925" indent="-32385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sz="2000" b="0" dirty="0" smtClean="0">
                <a:solidFill>
                  <a:schemeClr val="tx1"/>
                </a:solidFill>
                <a:latin typeface="Bookman Old Style" pitchFamily="18" charset="0"/>
              </a:rPr>
              <a:t>Deve definir </a:t>
            </a:r>
            <a:r>
              <a:rPr lang="pt-BR" sz="2000" b="0" dirty="0" smtClean="0">
                <a:solidFill>
                  <a:schemeClr val="tx1"/>
                </a:solidFill>
                <a:latin typeface="Bookman Old Style" pitchFamily="18" charset="0"/>
              </a:rPr>
              <a:t>quais as políticas e programas a serem implementados, é fundamental que os Conselhos Municipais dos Direitos da Criança e do Adolescente tenham plena 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ciência das maiores demandas</a:t>
            </a:r>
            <a:r>
              <a:rPr lang="pt-BR" sz="2000" b="0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pt-BR" sz="2000" dirty="0" smtClean="0">
                <a:solidFill>
                  <a:schemeClr val="tx1"/>
                </a:solidFill>
                <a:latin typeface="Bookman Old Style" pitchFamily="18" charset="0"/>
              </a:rPr>
              <a:t>e deficiências</a:t>
            </a:r>
            <a:r>
              <a:rPr lang="pt-BR" sz="2000" b="0" dirty="0" smtClean="0">
                <a:solidFill>
                  <a:schemeClr val="tx1"/>
                </a:solidFill>
                <a:latin typeface="Bookman Old Style" pitchFamily="18" charset="0"/>
              </a:rPr>
              <a:t> na estrutura de atendimento à criança e ao adolescente existente no município, </a:t>
            </a:r>
            <a:endParaRPr lang="pt-BR" sz="2000" b="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endParaRPr lang="pt-BR" sz="2000" b="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sz="2000" b="0" dirty="0" smtClean="0">
                <a:solidFill>
                  <a:schemeClr val="tx1"/>
                </a:solidFill>
                <a:latin typeface="Bookman Old Style" pitchFamily="18" charset="0"/>
              </a:rPr>
              <a:t>E </a:t>
            </a:r>
            <a:r>
              <a:rPr lang="pt-BR" sz="2000" b="0" dirty="0" smtClean="0">
                <a:solidFill>
                  <a:schemeClr val="tx1"/>
                </a:solidFill>
                <a:latin typeface="Bookman Old Style" pitchFamily="18" charset="0"/>
              </a:rPr>
              <a:t>os Conselhos Tutelares, </a:t>
            </a:r>
            <a:r>
              <a:rPr lang="pt-BR" sz="2000" b="0" dirty="0" smtClean="0">
                <a:solidFill>
                  <a:schemeClr val="tx1"/>
                </a:solidFill>
                <a:latin typeface="Bookman Old Style" pitchFamily="18" charset="0"/>
              </a:rPr>
              <a:t>têm melhores condições </a:t>
            </a:r>
            <a:r>
              <a:rPr lang="pt-BR" sz="2000" b="0" dirty="0" smtClean="0">
                <a:solidFill>
                  <a:schemeClr val="tx1"/>
                </a:solidFill>
                <a:latin typeface="Bookman Old Style" pitchFamily="18" charset="0"/>
              </a:rPr>
              <a:t>de fornecer tais informações. </a:t>
            </a:r>
            <a:r>
              <a:rPr lang="pt-BR" altLang="pt-BR" sz="2600" b="0" dirty="0" smtClean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endParaRPr lang="pt-BR" altLang="pt-BR" sz="2600" b="0" dirty="0">
              <a:solidFill>
                <a:srgbClr val="000000"/>
              </a:solidFill>
              <a:latin typeface="Bookman Old Style" pitchFamily="18" charset="0"/>
            </a:endParaRPr>
          </a:p>
          <a:p>
            <a:pPr lvl="1" algn="just" eaLnBrk="1" hangingPunct="1">
              <a:spcBef>
                <a:spcPts val="650"/>
              </a:spcBef>
              <a:buSzPct val="60000"/>
            </a:pPr>
            <a:endParaRPr lang="pt-BR" altLang="pt-BR" sz="2600" b="0" dirty="0">
              <a:solidFill>
                <a:srgbClr val="00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47310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1981199" y="277814"/>
            <a:ext cx="9543393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36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Como o CMDCA pode </a:t>
            </a:r>
            <a:r>
              <a:rPr lang="pt-BR" altLang="pt-BR" sz="36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ajudar?</a:t>
            </a:r>
            <a:endParaRPr lang="pt-BR" altLang="pt-BR" sz="36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981200" y="1916113"/>
            <a:ext cx="9708292" cy="421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1pPr>
            <a:lvl2pPr marL="669925" indent="-32385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5pPr>
            <a:lvl6pPr marL="25146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6pPr>
            <a:lvl7pPr marL="29718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7pPr>
            <a:lvl8pPr marL="34290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8pPr>
            <a:lvl9pPr marL="3886200" indent="-228600" algn="ctr" defTabSz="449263" eaLnBrk="0" fontAlgn="base" hangingPunct="0">
              <a:spcBef>
                <a:spcPts val="11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b="1">
                <a:solidFill>
                  <a:schemeClr val="bg1"/>
                </a:solidFill>
                <a:latin typeface="Tahoma" panose="020B060403050404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sz="2800" b="0" dirty="0" smtClean="0">
                <a:solidFill>
                  <a:schemeClr val="tx1"/>
                </a:solidFill>
                <a:latin typeface="Bookman Old Style" pitchFamily="18" charset="0"/>
              </a:rPr>
              <a:t>Definição </a:t>
            </a:r>
            <a:r>
              <a:rPr lang="pt-BR" sz="2800" b="0" dirty="0" smtClean="0">
                <a:solidFill>
                  <a:schemeClr val="tx1"/>
                </a:solidFill>
                <a:latin typeface="Bookman Old Style" pitchFamily="18" charset="0"/>
              </a:rPr>
              <a:t>do papel de cada </a:t>
            </a:r>
            <a:r>
              <a:rPr lang="pt-BR" sz="2800" b="0" dirty="0" smtClean="0">
                <a:solidFill>
                  <a:schemeClr val="tx1"/>
                </a:solidFill>
                <a:latin typeface="Bookman Old Style" pitchFamily="18" charset="0"/>
              </a:rPr>
              <a:t>integrante da rede</a:t>
            </a: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sz="2800" b="0" dirty="0" smtClean="0">
                <a:solidFill>
                  <a:schemeClr val="tx1"/>
                </a:solidFill>
                <a:latin typeface="Bookman Old Style" pitchFamily="18" charset="0"/>
              </a:rPr>
              <a:t>Elaboração de uma política pública específica</a:t>
            </a:r>
            <a:endParaRPr lang="pt-BR" sz="2800" b="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sz="2800" b="0" dirty="0" smtClean="0">
                <a:solidFill>
                  <a:schemeClr val="tx1"/>
                </a:solidFill>
                <a:latin typeface="Bookman Old Style" pitchFamily="18" charset="0"/>
              </a:rPr>
              <a:t>Articulação da rede</a:t>
            </a: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altLang="pt-BR" sz="2800" b="0" dirty="0" smtClean="0">
                <a:solidFill>
                  <a:schemeClr val="tx1"/>
                </a:solidFill>
                <a:latin typeface="Bookman Old Style" pitchFamily="18" charset="0"/>
              </a:rPr>
              <a:t>Fluxos e protocolos </a:t>
            </a:r>
            <a:endParaRPr lang="pt-BR" altLang="pt-BR" sz="2800" b="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sz="2800" b="0" dirty="0" smtClean="0">
                <a:solidFill>
                  <a:schemeClr val="tx1"/>
                </a:solidFill>
                <a:latin typeface="Bookman Old Style" pitchFamily="18" charset="0"/>
              </a:rPr>
              <a:t>Orientação </a:t>
            </a:r>
            <a:r>
              <a:rPr lang="pt-BR" sz="2800" b="0" dirty="0" smtClean="0">
                <a:solidFill>
                  <a:schemeClr val="tx1"/>
                </a:solidFill>
                <a:latin typeface="Bookman Old Style" pitchFamily="18" charset="0"/>
              </a:rPr>
              <a:t>e capacitação dos profissionais </a:t>
            </a:r>
            <a:r>
              <a:rPr lang="pt-BR" sz="2800" b="0" dirty="0" smtClean="0">
                <a:solidFill>
                  <a:schemeClr val="tx1"/>
                </a:solidFill>
                <a:latin typeface="Bookman Old Style" pitchFamily="18" charset="0"/>
              </a:rPr>
              <a:t>da rede para </a:t>
            </a:r>
            <a:r>
              <a:rPr lang="pt-BR" sz="2800" b="0" dirty="0" smtClean="0">
                <a:solidFill>
                  <a:schemeClr val="tx1"/>
                </a:solidFill>
                <a:latin typeface="Bookman Old Style" pitchFamily="18" charset="0"/>
              </a:rPr>
              <a:t>identificação e notificação de ocorrências </a:t>
            </a:r>
            <a:r>
              <a:rPr lang="pt-BR" sz="2800" b="0" dirty="0" smtClean="0">
                <a:solidFill>
                  <a:schemeClr val="tx1"/>
                </a:solidFill>
                <a:latin typeface="Bookman Old Style" pitchFamily="18" charset="0"/>
              </a:rPr>
              <a:t>similares</a:t>
            </a: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altLang="pt-BR" sz="2800" b="0" dirty="0" smtClean="0">
                <a:solidFill>
                  <a:schemeClr val="tx1"/>
                </a:solidFill>
                <a:latin typeface="Bookman Old Style" pitchFamily="18" charset="0"/>
              </a:rPr>
              <a:t>Campanhas </a:t>
            </a:r>
          </a:p>
          <a:p>
            <a:pPr algn="just" eaLnBrk="1" hangingPunct="1">
              <a:spcBef>
                <a:spcPts val="625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</a:pPr>
            <a:r>
              <a:rPr lang="pt-BR" altLang="pt-BR" sz="2800" b="0" dirty="0" smtClean="0">
                <a:solidFill>
                  <a:schemeClr val="tx1"/>
                </a:solidFill>
                <a:latin typeface="Bookman Old Style" pitchFamily="18" charset="0"/>
              </a:rPr>
              <a:t>Prevenção e Denúncias </a:t>
            </a:r>
            <a:endParaRPr lang="pt-BR" altLang="pt-BR" sz="2800" b="0" dirty="0">
              <a:solidFill>
                <a:schemeClr val="tx1"/>
              </a:solidFill>
              <a:latin typeface="Bookman Old Style" pitchFamily="18" charset="0"/>
            </a:endParaRPr>
          </a:p>
          <a:p>
            <a:pPr lvl="1" algn="just" eaLnBrk="1" hangingPunct="1">
              <a:spcBef>
                <a:spcPts val="625"/>
              </a:spcBef>
              <a:buSzPct val="60000"/>
            </a:pPr>
            <a:endParaRPr lang="pt-BR" altLang="pt-BR" sz="1600" b="0" dirty="0">
              <a:solidFill>
                <a:srgbClr val="000000"/>
              </a:solidFill>
              <a:latin typeface="Bookman Old Style" pitchFamily="18" charset="0"/>
            </a:endParaRPr>
          </a:p>
          <a:p>
            <a:pPr lvl="1" algn="just" eaLnBrk="1" hangingPunct="1">
              <a:spcBef>
                <a:spcPts val="650"/>
              </a:spcBef>
              <a:buSzPct val="60000"/>
            </a:pPr>
            <a:r>
              <a:rPr lang="pt-BR" altLang="pt-BR" sz="2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lvl="1" algn="just" eaLnBrk="1" hangingPunct="1">
              <a:spcBef>
                <a:spcPts val="650"/>
              </a:spcBef>
              <a:buSzPct val="60000"/>
            </a:pPr>
            <a:endParaRPr lang="pt-BR" altLang="pt-BR" sz="2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75292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ch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607</TotalTime>
  <Words>1761</Words>
  <Application>Microsoft Office PowerPoint</Application>
  <PresentationFormat>Personalizar</PresentationFormat>
  <Paragraphs>255</Paragraphs>
  <Slides>29</Slides>
  <Notes>25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Cacho</vt:lpstr>
      <vt:lpstr>A Importância do Trabalho Integrado</vt:lpstr>
      <vt:lpstr>EXPERIÊNCIA </vt:lpstr>
      <vt:lpstr>DADOS 2015</vt:lpstr>
      <vt:lpstr>O que é o Conselho Municipal ?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Importância do Trabalho Integrado</dc:title>
  <dc:creator>JOTA</dc:creator>
  <cp:lastModifiedBy>User</cp:lastModifiedBy>
  <cp:revision>59</cp:revision>
  <dcterms:created xsi:type="dcterms:W3CDTF">2016-05-15T19:00:21Z</dcterms:created>
  <dcterms:modified xsi:type="dcterms:W3CDTF">2016-05-18T03:04:41Z</dcterms:modified>
</cp:coreProperties>
</file>